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65" r:id="rId4"/>
    <p:sldId id="266" r:id="rId5"/>
    <p:sldId id="267" r:id="rId6"/>
    <p:sldId id="275" r:id="rId7"/>
    <p:sldId id="268" r:id="rId8"/>
    <p:sldId id="269" r:id="rId9"/>
    <p:sldId id="271" r:id="rId10"/>
    <p:sldId id="270" r:id="rId11"/>
    <p:sldId id="276" r:id="rId12"/>
    <p:sldId id="272" r:id="rId13"/>
    <p:sldId id="273" r:id="rId14"/>
    <p:sldId id="277" r:id="rId15"/>
    <p:sldId id="258"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589" autoAdjust="0"/>
    <p:restoredTop sz="96337"/>
  </p:normalViewPr>
  <p:slideViewPr>
    <p:cSldViewPr snapToGrid="0">
      <p:cViewPr varScale="1">
        <p:scale>
          <a:sx n="172" d="100"/>
          <a:sy n="172" d="100"/>
        </p:scale>
        <p:origin x="928" y="2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30.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3000" y="1538287"/>
            <a:ext cx="6858000" cy="2387600"/>
          </a:xfrm>
        </p:spPr>
        <p:txBody>
          <a:bodyPr anchor="b">
            <a:normAutofit/>
          </a:bodyPr>
          <a:lstStyle>
            <a:lvl1pPr marL="0" marR="0" indent="0" algn="ctr" defTabSz="685800" rtl="0" eaLnBrk="1" fontAlgn="auto" latinLnBrk="0" hangingPunct="1">
              <a:lnSpc>
                <a:spcPct val="90000"/>
              </a:lnSpc>
              <a:spcBef>
                <a:spcPct val="0"/>
              </a:spcBef>
              <a:spcAft>
                <a:spcPts val="0"/>
              </a:spcAft>
              <a:buClrTx/>
              <a:buSzTx/>
              <a:buFontTx/>
              <a:buNone/>
              <a:tabLst/>
              <a:defRPr sz="4400">
                <a:solidFill>
                  <a:schemeClr val="tx1">
                    <a:lumMod val="75000"/>
                    <a:lumOff val="25000"/>
                  </a:schemeClr>
                </a:solidFill>
              </a:defRPr>
            </a:lvl1pPr>
          </a:lstStyle>
          <a:p>
            <a:r>
              <a:rPr lang="en-US" dirty="0"/>
              <a:t>Click to edit </a:t>
            </a:r>
            <a:br>
              <a:rPr lang="en-US" dirty="0"/>
            </a:br>
            <a:r>
              <a:rPr lang="en-US" dirty="0"/>
              <a:t>Master subtitle style</a:t>
            </a:r>
            <a:br>
              <a:rPr lang="en-US" dirty="0"/>
            </a:br>
            <a:endParaRPr lang="en-US" dirty="0"/>
          </a:p>
        </p:txBody>
      </p:sp>
      <p:sp>
        <p:nvSpPr>
          <p:cNvPr id="3" name="Subtitle 2"/>
          <p:cNvSpPr>
            <a:spLocks noGrp="1"/>
          </p:cNvSpPr>
          <p:nvPr>
            <p:ph type="subTitle" idx="1"/>
          </p:nvPr>
        </p:nvSpPr>
        <p:spPr>
          <a:xfrm>
            <a:off x="1143000" y="4313238"/>
            <a:ext cx="6858000" cy="1655762"/>
          </a:xfrm>
        </p:spPr>
        <p:txBody>
          <a:bodyPr>
            <a:normAutofit/>
          </a:bodyPr>
          <a:lstStyle>
            <a:lvl1pPr marL="0" indent="0" algn="ctr">
              <a:buNone/>
              <a:defRPr sz="2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4" name="Date Placeholder 3"/>
          <p:cNvSpPr>
            <a:spLocks noGrp="1"/>
          </p:cNvSpPr>
          <p:nvPr>
            <p:ph type="dt" sz="half" idx="10"/>
          </p:nvPr>
        </p:nvSpPr>
        <p:spPr/>
        <p:txBody>
          <a:bodyPr/>
          <a:lstStyle/>
          <a:p>
            <a:fld id="{A0EC2761-52B0-42C5-B01B-DF8F69615AE5}"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38529764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EC2761-52B0-42C5-B01B-DF8F69615AE5}"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2386933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EC2761-52B0-42C5-B01B-DF8F69615AE5}"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784969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EC2761-52B0-42C5-B01B-DF8F69615AE5}"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198336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EC2761-52B0-42C5-B01B-DF8F69615AE5}" type="datetimeFigureOut">
              <a:rPr lang="en-US" smtClean="0"/>
              <a:t>1/27/21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3291240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0EC2761-52B0-42C5-B01B-DF8F69615AE5}" type="datetimeFigureOut">
              <a:rPr lang="en-US" smtClean="0"/>
              <a:t>1/27/21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730268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0EC2761-52B0-42C5-B01B-DF8F69615AE5}" type="datetimeFigureOut">
              <a:rPr lang="en-US" smtClean="0"/>
              <a:t>1/27/21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3116667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0EC2761-52B0-42C5-B01B-DF8F69615AE5}" type="datetimeFigureOut">
              <a:rPr lang="en-US" smtClean="0"/>
              <a:t>1/27/21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2179338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EC2761-52B0-42C5-B01B-DF8F69615AE5}" type="datetimeFigureOut">
              <a:rPr lang="en-US" smtClean="0"/>
              <a:t>1/27/21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2181227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0EC2761-52B0-42C5-B01B-DF8F69615AE5}" type="datetimeFigureOut">
              <a:rPr lang="en-US" smtClean="0"/>
              <a:t>1/27/21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1720892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0EC2761-52B0-42C5-B01B-DF8F69615AE5}" type="datetimeFigureOut">
              <a:rPr lang="en-US" smtClean="0"/>
              <a:t>1/27/21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2EBBDA-6239-48A4-BF42-145536EAE284}" type="slidenum">
              <a:rPr lang="en-US" smtClean="0"/>
              <a:t>‹#›</a:t>
            </a:fld>
            <a:endParaRPr lang="en-US"/>
          </a:p>
        </p:txBody>
      </p:sp>
    </p:spTree>
    <p:extLst>
      <p:ext uri="{BB962C8B-B14F-4D97-AF65-F5344CB8AC3E}">
        <p14:creationId xmlns:p14="http://schemas.microsoft.com/office/powerpoint/2010/main" val="2984244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b="-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8950" y="-87315"/>
            <a:ext cx="80264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88950" y="1346200"/>
            <a:ext cx="8026400" cy="490219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0EC2761-52B0-42C5-B01B-DF8F69615AE5}" type="datetimeFigureOut">
              <a:rPr lang="en-US" smtClean="0"/>
              <a:t>1/27/21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02EBBDA-6239-48A4-BF42-145536EAE284}" type="slidenum">
              <a:rPr lang="en-US" smtClean="0"/>
              <a:t>‹#›</a:t>
            </a:fld>
            <a:endParaRPr lang="en-US"/>
          </a:p>
        </p:txBody>
      </p:sp>
    </p:spTree>
    <p:extLst>
      <p:ext uri="{BB962C8B-B14F-4D97-AF65-F5344CB8AC3E}">
        <p14:creationId xmlns:p14="http://schemas.microsoft.com/office/powerpoint/2010/main" val="5178575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600" b="1" kern="1200">
          <a:solidFill>
            <a:schemeClr val="bg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lumMod val="75000"/>
              <a:lumOff val="25000"/>
            </a:schemeClr>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lumMod val="75000"/>
              <a:lumOff val="25000"/>
            </a:schemeClr>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lumMod val="75000"/>
              <a:lumOff val="25000"/>
            </a:schemeClr>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350962"/>
            <a:ext cx="6858000" cy="2387600"/>
          </a:xfrm>
        </p:spPr>
        <p:txBody>
          <a:bodyPr>
            <a:normAutofit/>
          </a:bodyPr>
          <a:lstStyle/>
          <a:p>
            <a:r>
              <a:rPr lang="en-US" sz="3600" dirty="0">
                <a:latin typeface="Times New Roman" panose="02020603050405020304" pitchFamily="18" charset="0"/>
                <a:cs typeface="Times New Roman" panose="02020603050405020304" pitchFamily="18" charset="0"/>
              </a:rPr>
              <a:t>Báo cáo project cuối kỳ I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Multimedia</a:t>
            </a:r>
            <a:br>
              <a:rPr lang="en-US" sz="3600" dirty="0">
                <a:latin typeface="Times New Roman" panose="02020603050405020304" pitchFamily="18" charset="0"/>
                <a:cs typeface="Times New Roman" panose="02020603050405020304" pitchFamily="18" charset="0"/>
              </a:rPr>
            </a:br>
            <a:br>
              <a:rPr lang="en-US" sz="36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Đề tài: </a:t>
            </a:r>
            <a:r>
              <a:rPr lang="en-US" sz="2400" dirty="0" err="1">
                <a:latin typeface="Times New Roman" panose="02020603050405020304" pitchFamily="18" charset="0"/>
                <a:cs typeface="Times New Roman" panose="02020603050405020304" pitchFamily="18" charset="0"/>
              </a:rPr>
              <a:t>Xử</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nhận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diện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biên</a:t>
            </a:r>
            <a:r>
              <a:rPr lang="en-US" sz="2400" dirty="0">
                <a:latin typeface="Times New Roman" panose="02020603050405020304" pitchFamily="18" charset="0"/>
                <a:cs typeface="Times New Roman" panose="02020603050405020304" pitchFamily="18" charset="0"/>
              </a:rPr>
              <a:t> ảnh với giải thuật Canny Edge Detection</a:t>
            </a:r>
            <a:endParaRPr lang="en-US" sz="3600"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p:txBody>
          <a:bodyPr>
            <a:normAutofit/>
          </a:bodyPr>
          <a:lstStyle/>
          <a:p>
            <a:pPr algn="l"/>
            <a:r>
              <a:rPr lang="en-US" sz="2000" dirty="0">
                <a:latin typeface="Times New Roman" panose="02020603050405020304" pitchFamily="18" charset="0"/>
                <a:cs typeface="Times New Roman" panose="02020603050405020304" pitchFamily="18" charset="0"/>
              </a:rPr>
              <a:t>Sinh viên thực hiện: 	Trần Lê Hoàng		20176023</a:t>
            </a:r>
          </a:p>
          <a:p>
            <a:pPr algn="l"/>
            <a:r>
              <a:rPr lang="en-US" sz="2000" dirty="0">
                <a:latin typeface="Times New Roman" panose="02020603050405020304" pitchFamily="18" charset="0"/>
                <a:cs typeface="Times New Roman" panose="02020603050405020304" pitchFamily="18" charset="0"/>
              </a:rPr>
              <a:t>				Nguyễn Bá Tùng Lâm	20176035</a:t>
            </a:r>
          </a:p>
          <a:p>
            <a:pPr algn="l"/>
            <a:r>
              <a:rPr lang="en-US" sz="2000" dirty="0">
                <a:latin typeface="Times New Roman" panose="02020603050405020304" pitchFamily="18" charset="0"/>
                <a:cs typeface="Times New Roman" panose="02020603050405020304" pitchFamily="18" charset="0"/>
              </a:rPr>
              <a:t>				Đỗ Quốc Thái		20176055</a:t>
            </a:r>
          </a:p>
          <a:p>
            <a:pPr algn="l"/>
            <a:r>
              <a:rPr lang="en-US" sz="2000" b="1" dirty="0">
                <a:latin typeface="Times New Roman" panose="02020603050405020304" pitchFamily="18" charset="0"/>
                <a:cs typeface="Times New Roman" panose="02020603050405020304" pitchFamily="18" charset="0"/>
              </a:rPr>
              <a:t>Giáo viên hướng dẫn: 	TS. Nguyễn Tuấn Dũng</a:t>
            </a:r>
            <a:endParaRPr lang="en-US" b="1"/>
          </a:p>
        </p:txBody>
      </p:sp>
    </p:spTree>
    <p:extLst>
      <p:ext uri="{BB962C8B-B14F-4D97-AF65-F5344CB8AC3E}">
        <p14:creationId xmlns:p14="http://schemas.microsoft.com/office/powerpoint/2010/main" val="3479039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03732-B756-C440-8CD3-E76A1F5FC2E2}"/>
              </a:ext>
            </a:extLst>
          </p:cNvPr>
          <p:cNvSpPr>
            <a:spLocks noGrp="1"/>
          </p:cNvSpPr>
          <p:nvPr>
            <p:ph type="title"/>
          </p:nvPr>
        </p:nvSpPr>
        <p:spPr/>
        <p:txBody>
          <a:bodyPr/>
          <a:lstStyle/>
          <a:p>
            <a:r>
              <a:rPr lang="en-VN">
                <a:latin typeface="Times New Roman" panose="02020603050405020304" pitchFamily="18" charset="0"/>
                <a:cs typeface="Times New Roman" panose="02020603050405020304" pitchFamily="18" charset="0"/>
              </a:rPr>
              <a:t>Bước 3: Non-maximum suppression</a:t>
            </a:r>
          </a:p>
        </p:txBody>
      </p:sp>
      <p:sp>
        <p:nvSpPr>
          <p:cNvPr id="7" name="Content Placeholder 6">
            <a:extLst>
              <a:ext uri="{FF2B5EF4-FFF2-40B4-BE49-F238E27FC236}">
                <a16:creationId xmlns:a16="http://schemas.microsoft.com/office/drawing/2014/main" id="{CE532EE6-3EA5-734B-9B93-04D3CD2DEDBF}"/>
              </a:ext>
            </a:extLst>
          </p:cNvPr>
          <p:cNvSpPr>
            <a:spLocks noGrp="1"/>
          </p:cNvSpPr>
          <p:nvPr>
            <p:ph idx="1"/>
          </p:nvPr>
        </p:nvSpPr>
        <p:spPr>
          <a:xfrm>
            <a:off x="488950" y="1488141"/>
            <a:ext cx="8026400" cy="4760258"/>
          </a:xfrm>
        </p:spPr>
        <p:txBody>
          <a:bodyPr>
            <a:normAutofit/>
          </a:bodyPr>
          <a:lstStyle/>
          <a:p>
            <a:pPr>
              <a:buFontTx/>
              <a:buChar char="-"/>
            </a:pPr>
            <a:r>
              <a:rPr lang="vi-VN" sz="2200" dirty="0">
                <a:latin typeface="Times New Roman" panose="02020603050405020304" pitchFamily="18" charset="0"/>
                <a:cs typeface="Times New Roman" panose="02020603050405020304" pitchFamily="18" charset="0"/>
              </a:rPr>
              <a:t>Ý tưởng chính của ảnh output cuối chúng ta nên có viền mỏng. Ta sử dụng non-maximum suppression nhằm làm mỏng cành viện đi</a:t>
            </a:r>
          </a:p>
          <a:p>
            <a:pPr>
              <a:buFontTx/>
              <a:buChar char="-"/>
            </a:pPr>
            <a:endParaRPr lang="vi-VN" sz="2200" dirty="0">
              <a:latin typeface="Times New Roman" panose="02020603050405020304" pitchFamily="18" charset="0"/>
              <a:cs typeface="Times New Roman" panose="02020603050405020304" pitchFamily="18" charset="0"/>
            </a:endParaRPr>
          </a:p>
          <a:p>
            <a:pPr marL="0" indent="0">
              <a:buNone/>
            </a:pPr>
            <a:r>
              <a:rPr lang="vi-VN" sz="2200" dirty="0">
                <a:latin typeface="Times New Roman" panose="02020603050405020304" pitchFamily="18" charset="0"/>
                <a:cs typeface="Times New Roman" panose="02020603050405020304" pitchFamily="18" charset="0"/>
              </a:rPr>
              <a:t>- Quy tắc thuật toán: Thuật toán sẽ đi qua tất cả các điểm ảnh và tìm ra những điểm ảnh có khả năng là biên ảnh nhất bằng cách loại đi những giá trị không phải là cực đại trong bước tìm gradient ảnh ở trên theo hướng của cạnh xác định bởi góc </a:t>
            </a:r>
            <a:r>
              <a:rPr lang="el-GR" sz="2200" dirty="0">
                <a:latin typeface="Times New Roman" panose="02020603050405020304" pitchFamily="18" charset="0"/>
                <a:cs typeface="Times New Roman" panose="02020603050405020304" pitchFamily="18" charset="0"/>
              </a:rPr>
              <a:t>θ</a:t>
            </a:r>
            <a:endParaRPr lang="vi-VN" sz="2200" dirty="0">
              <a:latin typeface="Times New Roman" panose="02020603050405020304" pitchFamily="18" charset="0"/>
              <a:cs typeface="Times New Roman" panose="02020603050405020304" pitchFamily="18" charset="0"/>
            </a:endParaRPr>
          </a:p>
          <a:p>
            <a:pPr marL="0" indent="0">
              <a:buNone/>
            </a:pPr>
            <a:endParaRPr lang="vi-VN" dirty="0">
              <a:latin typeface="Times New Roman" panose="02020603050405020304" pitchFamily="18" charset="0"/>
              <a:cs typeface="Times New Roman" panose="02020603050405020304" pitchFamily="18" charset="0"/>
            </a:endParaRPr>
          </a:p>
          <a:p>
            <a:pPr marL="0" indent="0">
              <a:buNone/>
            </a:pPr>
            <a:endParaRPr lang="vi-VN" dirty="0">
              <a:latin typeface="Times New Roman" panose="02020603050405020304" pitchFamily="18" charset="0"/>
              <a:cs typeface="Times New Roman" panose="02020603050405020304" pitchFamily="18" charset="0"/>
            </a:endParaRPr>
          </a:p>
          <a:p>
            <a:pPr marL="0" indent="0">
              <a:buNone/>
            </a:pPr>
            <a:endParaRPr lang="vi-VN" dirty="0">
              <a:latin typeface="Times New Roman" panose="02020603050405020304" pitchFamily="18" charset="0"/>
              <a:cs typeface="Times New Roman" panose="02020603050405020304" pitchFamily="18" charset="0"/>
            </a:endParaRPr>
          </a:p>
          <a:p>
            <a:pPr>
              <a:buFontTx/>
              <a:buChar char="-"/>
            </a:pPr>
            <a:endParaRPr lang="vi-VN"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6B1438FD-0387-9A41-8889-AE5A08C254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9758" y="4327902"/>
            <a:ext cx="5344483" cy="1729353"/>
          </a:xfrm>
          <a:prstGeom prst="rect">
            <a:avLst/>
          </a:prstGeom>
        </p:spPr>
      </p:pic>
    </p:spTree>
    <p:extLst>
      <p:ext uri="{BB962C8B-B14F-4D97-AF65-F5344CB8AC3E}">
        <p14:creationId xmlns:p14="http://schemas.microsoft.com/office/powerpoint/2010/main" val="2191013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03732-B756-C440-8CD3-E76A1F5FC2E2}"/>
              </a:ext>
            </a:extLst>
          </p:cNvPr>
          <p:cNvSpPr>
            <a:spLocks noGrp="1"/>
          </p:cNvSpPr>
          <p:nvPr>
            <p:ph type="title"/>
          </p:nvPr>
        </p:nvSpPr>
        <p:spPr/>
        <p:txBody>
          <a:bodyPr/>
          <a:lstStyle/>
          <a:p>
            <a:r>
              <a:rPr lang="en-VN">
                <a:latin typeface="Times New Roman" panose="02020603050405020304" pitchFamily="18" charset="0"/>
                <a:cs typeface="Times New Roman" panose="02020603050405020304" pitchFamily="18" charset="0"/>
              </a:rPr>
              <a:t>Bước 3: Non-maximum suppression</a:t>
            </a:r>
          </a:p>
        </p:txBody>
      </p:sp>
      <p:sp>
        <p:nvSpPr>
          <p:cNvPr id="7" name="Content Placeholder 6">
            <a:extLst>
              <a:ext uri="{FF2B5EF4-FFF2-40B4-BE49-F238E27FC236}">
                <a16:creationId xmlns:a16="http://schemas.microsoft.com/office/drawing/2014/main" id="{CE532EE6-3EA5-734B-9B93-04D3CD2DEDBF}"/>
              </a:ext>
            </a:extLst>
          </p:cNvPr>
          <p:cNvSpPr>
            <a:spLocks noGrp="1"/>
          </p:cNvSpPr>
          <p:nvPr>
            <p:ph idx="1"/>
          </p:nvPr>
        </p:nvSpPr>
        <p:spPr>
          <a:xfrm>
            <a:off x="488950" y="1488141"/>
            <a:ext cx="8026400" cy="4760258"/>
          </a:xfrm>
        </p:spPr>
        <p:txBody>
          <a:bodyPr>
            <a:normAutofit/>
          </a:bodyPr>
          <a:lstStyle/>
          <a:p>
            <a:pPr marL="0" indent="0">
              <a:buNone/>
            </a:pPr>
            <a:r>
              <a:rPr lang="vi-VN" dirty="0">
                <a:latin typeface="Times New Roman" panose="02020603050405020304" pitchFamily="18" charset="0"/>
                <a:cs typeface="Times New Roman" panose="02020603050405020304" pitchFamily="18" charset="0"/>
              </a:rPr>
              <a:t>Ta thấy rằng, với giá trị của góc </a:t>
            </a:r>
            <a:r>
              <a:rPr lang="el-GR" dirty="0">
                <a:latin typeface="Times New Roman" panose="02020603050405020304" pitchFamily="18" charset="0"/>
                <a:cs typeface="Times New Roman" panose="02020603050405020304" pitchFamily="18" charset="0"/>
              </a:rPr>
              <a:t>θ </a:t>
            </a:r>
            <a:r>
              <a:rPr lang="vi-VN" dirty="0">
                <a:latin typeface="Times New Roman" panose="02020603050405020304" pitchFamily="18" charset="0"/>
                <a:cs typeface="Times New Roman" panose="02020603050405020304" pitchFamily="18" charset="0"/>
              </a:rPr>
              <a:t>ở trên thì biên của đối tượng có thể tuân theo bốn hướng ( 0, 45, 90, 135 ), và ta có bốn khả năng xem xét:</a:t>
            </a:r>
          </a:p>
          <a:p>
            <a:pPr marL="0" indent="0">
              <a:buNone/>
            </a:pPr>
            <a:endParaRPr lang="vi-VN" dirty="0">
              <a:latin typeface="Times New Roman" panose="02020603050405020304" pitchFamily="18" charset="0"/>
              <a:cs typeface="Times New Roman" panose="02020603050405020304" pitchFamily="18" charset="0"/>
            </a:endParaRPr>
          </a:p>
          <a:p>
            <a:pPr marL="0" indent="0">
              <a:buNone/>
            </a:pPr>
            <a:endParaRPr lang="vi-VN"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54234227-6A7C-5A4C-994C-08D1F0851B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7108" y="2168164"/>
            <a:ext cx="4569784" cy="1477394"/>
          </a:xfrm>
          <a:prstGeom prst="rect">
            <a:avLst/>
          </a:prstGeom>
        </p:spPr>
      </p:pic>
      <p:sp>
        <p:nvSpPr>
          <p:cNvPr id="3" name="TextBox 2">
            <a:extLst>
              <a:ext uri="{FF2B5EF4-FFF2-40B4-BE49-F238E27FC236}">
                <a16:creationId xmlns:a16="http://schemas.microsoft.com/office/drawing/2014/main" id="{F0CE7E4C-C67C-6343-A70E-1095881AA5CA}"/>
              </a:ext>
            </a:extLst>
          </p:cNvPr>
          <p:cNvSpPr txBox="1"/>
          <p:nvPr/>
        </p:nvSpPr>
        <p:spPr>
          <a:xfrm>
            <a:off x="488949" y="3645558"/>
            <a:ext cx="790601" cy="738664"/>
          </a:xfrm>
          <a:prstGeom prst="rect">
            <a:avLst/>
          </a:prstGeom>
          <a:noFill/>
        </p:spPr>
        <p:txBody>
          <a:bodyPr wrap="none" rtlCol="0">
            <a:spAutoFit/>
          </a:bodyPr>
          <a:lstStyle/>
          <a:p>
            <a:r>
              <a:rPr lang="en-VN" sz="2100" dirty="0">
                <a:latin typeface="Times New Roman" panose="02020603050405020304" pitchFamily="18" charset="0"/>
                <a:cs typeface="Times New Roman" panose="02020603050405020304" pitchFamily="18" charset="0"/>
              </a:rPr>
              <a:t>Ví dụ</a:t>
            </a:r>
          </a:p>
          <a:p>
            <a:endParaRPr lang="en-VN" sz="2100" dirty="0">
              <a:latin typeface="Times New Roman" panose="02020603050405020304" pitchFamily="18" charset="0"/>
              <a:cs typeface="Times New Roman" panose="02020603050405020304" pitchFamily="18" charset="0"/>
            </a:endParaRPr>
          </a:p>
        </p:txBody>
      </p:sp>
      <p:pic>
        <p:nvPicPr>
          <p:cNvPr id="1028" name="Picture 4" descr="Image for post">
            <a:extLst>
              <a:ext uri="{FF2B5EF4-FFF2-40B4-BE49-F238E27FC236}">
                <a16:creationId xmlns:a16="http://schemas.microsoft.com/office/drawing/2014/main" id="{6B38FA3F-CCD7-AD47-AFE5-B36CD39FBD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2323" y="4014890"/>
            <a:ext cx="5422826" cy="2483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5173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5E33B-34C9-CD4D-AB62-08780C0A8846}"/>
              </a:ext>
            </a:extLst>
          </p:cNvPr>
          <p:cNvSpPr>
            <a:spLocks noGrp="1"/>
          </p:cNvSpPr>
          <p:nvPr>
            <p:ph type="title"/>
          </p:nvPr>
        </p:nvSpPr>
        <p:spPr/>
        <p:txBody>
          <a:bodyPr/>
          <a:lstStyle/>
          <a:p>
            <a:r>
              <a:rPr lang="en-VN">
                <a:latin typeface="Times New Roman" panose="02020603050405020304" pitchFamily="18" charset="0"/>
                <a:cs typeface="Times New Roman" panose="02020603050405020304" pitchFamily="18" charset="0"/>
              </a:rPr>
              <a:t>Bước 4: Double threshold</a:t>
            </a:r>
          </a:p>
        </p:txBody>
      </p:sp>
      <p:sp>
        <p:nvSpPr>
          <p:cNvPr id="3" name="Content Placeholder 2">
            <a:extLst>
              <a:ext uri="{FF2B5EF4-FFF2-40B4-BE49-F238E27FC236}">
                <a16:creationId xmlns:a16="http://schemas.microsoft.com/office/drawing/2014/main" id="{CF9EBA4C-7285-C549-A332-37E0FD701E02}"/>
              </a:ext>
            </a:extLst>
          </p:cNvPr>
          <p:cNvSpPr>
            <a:spLocks noGrp="1"/>
          </p:cNvSpPr>
          <p:nvPr>
            <p:ph idx="1"/>
          </p:nvPr>
        </p:nvSpPr>
        <p:spPr/>
        <p:txBody>
          <a:bodyPr/>
          <a:lstStyle/>
          <a:p>
            <a:pPr marL="0" indent="0">
              <a:buNone/>
            </a:pPr>
            <a:r>
              <a:rPr lang="en-VN" dirty="0">
                <a:latin typeface="Times New Roman" panose="02020603050405020304" pitchFamily="18" charset="0"/>
                <a:cs typeface="Times New Roman" panose="02020603050405020304" pitchFamily="18" charset="0"/>
              </a:rPr>
              <a:t>Mục dích của bước này là xác định được rõ 3 kiểu ô pixels: strong, weak và non-revelant:</a:t>
            </a:r>
          </a:p>
          <a:p>
            <a:r>
              <a:rPr lang="en-US" sz="1900" dirty="0">
                <a:latin typeface="Times New Roman" panose="02020603050405020304" pitchFamily="18" charset="0"/>
                <a:cs typeface="Times New Roman" panose="02020603050405020304" pitchFamily="18" charset="0"/>
              </a:rPr>
              <a:t>Strong pixels </a:t>
            </a:r>
            <a:r>
              <a:rPr lang="en-US" sz="1900" dirty="0" err="1">
                <a:latin typeface="Times New Roman" panose="02020603050405020304" pitchFamily="18" charset="0"/>
                <a:cs typeface="Times New Roman" panose="02020603050405020304" pitchFamily="18" charset="0"/>
              </a:rPr>
              <a:t>là</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các</a:t>
            </a:r>
            <a:r>
              <a:rPr lang="en-US" sz="1900" dirty="0">
                <a:latin typeface="Times New Roman" panose="02020603050405020304" pitchFamily="18" charset="0"/>
                <a:cs typeface="Times New Roman" panose="02020603050405020304" pitchFamily="18" charset="0"/>
              </a:rPr>
              <a:t> pixel </a:t>
            </a:r>
            <a:r>
              <a:rPr lang="en-US" sz="1900" dirty="0" err="1">
                <a:latin typeface="Times New Roman" panose="02020603050405020304" pitchFamily="18" charset="0"/>
                <a:cs typeface="Times New Roman" panose="02020603050405020304" pitchFamily="18" charset="0"/>
              </a:rPr>
              <a:t>có</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cường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độ</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cao</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ở</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một</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mức</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mà</a:t>
            </a:r>
            <a:r>
              <a:rPr lang="en-US" sz="1900" dirty="0">
                <a:latin typeface="Times New Roman" panose="02020603050405020304" pitchFamily="18" charset="0"/>
                <a:cs typeface="Times New Roman" panose="02020603050405020304" pitchFamily="18" charset="0"/>
              </a:rPr>
              <a:t> ta tin </a:t>
            </a:r>
            <a:r>
              <a:rPr lang="en-US" sz="1900" dirty="0" err="1">
                <a:latin typeface="Times New Roman" panose="02020603050405020304" pitchFamily="18" charset="0"/>
                <a:cs typeface="Times New Roman" panose="02020603050405020304" pitchFamily="18" charset="0"/>
              </a:rPr>
              <a:t>rằng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chúng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góp</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phần</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vào</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cạnh</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cuối</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cùng</a:t>
            </a:r>
            <a:r>
              <a:rPr lang="en-US" sz="1900" dirty="0">
                <a:latin typeface="Times New Roman" panose="02020603050405020304" pitchFamily="18" charset="0"/>
                <a:cs typeface="Times New Roman" panose="02020603050405020304" pitchFamily="18" charset="0"/>
              </a:rPr>
              <a:t>.</a:t>
            </a:r>
          </a:p>
          <a:p>
            <a:r>
              <a:rPr lang="en-US" sz="1900" dirty="0">
                <a:latin typeface="Times New Roman" panose="02020603050405020304" pitchFamily="18" charset="0"/>
                <a:cs typeface="Times New Roman" panose="02020603050405020304" pitchFamily="18" charset="0"/>
              </a:rPr>
              <a:t>Pixel </a:t>
            </a:r>
            <a:r>
              <a:rPr lang="en-US" sz="1900" dirty="0" err="1">
                <a:latin typeface="Times New Roman" panose="02020603050405020304" pitchFamily="18" charset="0"/>
                <a:cs typeface="Times New Roman" panose="02020603050405020304" pitchFamily="18" charset="0"/>
              </a:rPr>
              <a:t>yếu</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là</a:t>
            </a:r>
            <a:r>
              <a:rPr lang="en-US" sz="1900" dirty="0">
                <a:latin typeface="Times New Roman" panose="02020603050405020304" pitchFamily="18" charset="0"/>
                <a:cs typeface="Times New Roman" panose="02020603050405020304" pitchFamily="18" charset="0"/>
              </a:rPr>
              <a:t> pixel </a:t>
            </a:r>
            <a:r>
              <a:rPr lang="en-US" sz="1900" dirty="0" err="1">
                <a:latin typeface="Times New Roman" panose="02020603050405020304" pitchFamily="18" charset="0"/>
                <a:cs typeface="Times New Roman" panose="02020603050405020304" pitchFamily="18" charset="0"/>
              </a:rPr>
              <a:t>có</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giá</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trị</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cường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độ</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không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đủ</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được</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coi</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là</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mạnh</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nhưng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cũng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phải</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quá</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nhỏ</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để</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được</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cân</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nhắc</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là</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một</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trong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các</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cạnh</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không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phù</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hợp</a:t>
            </a:r>
            <a:r>
              <a:rPr lang="en-US" sz="1900" dirty="0">
                <a:latin typeface="Times New Roman" panose="02020603050405020304" pitchFamily="18" charset="0"/>
                <a:cs typeface="Times New Roman" panose="02020603050405020304" pitchFamily="18" charset="0"/>
              </a:rPr>
              <a:t>.</a:t>
            </a:r>
          </a:p>
          <a:p>
            <a:r>
              <a:rPr lang="en-US" sz="1900" dirty="0" err="1">
                <a:latin typeface="Times New Roman" panose="02020603050405020304" pitchFamily="18" charset="0"/>
                <a:cs typeface="Times New Roman" panose="02020603050405020304" pitchFamily="18" charset="0"/>
              </a:rPr>
              <a:t>Các</a:t>
            </a:r>
            <a:r>
              <a:rPr lang="en-US" sz="1900" dirty="0">
                <a:latin typeface="Times New Roman" panose="02020603050405020304" pitchFamily="18" charset="0"/>
                <a:cs typeface="Times New Roman" panose="02020603050405020304" pitchFamily="18" charset="0"/>
              </a:rPr>
              <a:t> pixel </a:t>
            </a:r>
            <a:r>
              <a:rPr lang="en-US" sz="1900" dirty="0" err="1">
                <a:latin typeface="Times New Roman" panose="02020603050405020304" pitchFamily="18" charset="0"/>
                <a:cs typeface="Times New Roman" panose="02020603050405020304" pitchFamily="18" charset="0"/>
              </a:rPr>
              <a:t>còn</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lại</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được</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coi</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là</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không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liên</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quan</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có</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thể</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loại</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bỏ</a:t>
            </a:r>
            <a:endParaRPr lang="en-US" sz="1900" dirty="0">
              <a:latin typeface="Times New Roman" panose="02020603050405020304" pitchFamily="18" charset="0"/>
              <a:cs typeface="Times New Roman" panose="02020603050405020304" pitchFamily="18" charset="0"/>
            </a:endParaRPr>
          </a:p>
          <a:p>
            <a:r>
              <a:rPr lang="en-US" sz="1900" dirty="0" err="1">
                <a:latin typeface="Times New Roman" panose="02020603050405020304" pitchFamily="18" charset="0"/>
                <a:cs typeface="Times New Roman" panose="02020603050405020304" pitchFamily="18" charset="0"/>
              </a:rPr>
              <a:t>Các</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ngưỡng</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này</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được</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xác</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định</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bởi</a:t>
            </a:r>
            <a:r>
              <a:rPr lang="en-US" sz="1900" dirty="0">
                <a:latin typeface="Times New Roman" panose="02020603050405020304" pitchFamily="18" charset="0"/>
                <a:cs typeface="Times New Roman" panose="02020603050405020304" pitchFamily="18" charset="0"/>
              </a:rPr>
              <a:t> high </a:t>
            </a:r>
            <a:r>
              <a:rPr lang="en-US" sz="1900" dirty="0" err="1">
                <a:latin typeface="Times New Roman" panose="02020603050405020304" pitchFamily="18" charset="0"/>
                <a:cs typeface="Times New Roman" panose="02020603050405020304" pitchFamily="18" charset="0"/>
              </a:rPr>
              <a:t>threshhold</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và</a:t>
            </a:r>
            <a:r>
              <a:rPr lang="en-US" sz="1900" dirty="0">
                <a:latin typeface="Times New Roman" panose="02020603050405020304" pitchFamily="18" charset="0"/>
                <a:cs typeface="Times New Roman" panose="02020603050405020304" pitchFamily="18" charset="0"/>
              </a:rPr>
              <a:t> low threshold </a:t>
            </a:r>
            <a:r>
              <a:rPr lang="en-US" sz="1900" dirty="0" err="1">
                <a:latin typeface="Times New Roman" panose="02020603050405020304" pitchFamily="18" charset="0"/>
                <a:cs typeface="Times New Roman" panose="02020603050405020304" pitchFamily="18" charset="0"/>
              </a:rPr>
              <a:t>như</a:t>
            </a:r>
            <a:r>
              <a:rPr lang="en-US" sz="1900" dirty="0">
                <a:latin typeface="Times New Roman" panose="02020603050405020304" pitchFamily="18" charset="0"/>
                <a:cs typeface="Times New Roman" panose="02020603050405020304" pitchFamily="18" charset="0"/>
              </a:rPr>
              <a:t> </a:t>
            </a:r>
            <a:r>
              <a:rPr lang="en-US" sz="1900" dirty="0" err="1">
                <a:latin typeface="Times New Roman" panose="02020603050405020304" pitchFamily="18" charset="0"/>
                <a:cs typeface="Times New Roman" panose="02020603050405020304" pitchFamily="18" charset="0"/>
              </a:rPr>
              <a:t>hình</a:t>
            </a:r>
            <a:r>
              <a:rPr lang="en-US" sz="1900" dirty="0">
                <a:latin typeface="Times New Roman" panose="02020603050405020304" pitchFamily="18" charset="0"/>
                <a:cs typeface="Times New Roman" panose="02020603050405020304" pitchFamily="18" charset="0"/>
              </a:rPr>
              <a:t>:</a:t>
            </a:r>
          </a:p>
          <a:p>
            <a:pPr marL="0" indent="0">
              <a:buNone/>
            </a:pPr>
            <a:endParaRPr lang="en-V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7B11221-B0C7-444C-8727-2A9F64EC37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9204" y="4219904"/>
            <a:ext cx="6905592" cy="2251233"/>
          </a:xfrm>
          <a:prstGeom prst="rect">
            <a:avLst/>
          </a:prstGeom>
        </p:spPr>
      </p:pic>
    </p:spTree>
    <p:extLst>
      <p:ext uri="{BB962C8B-B14F-4D97-AF65-F5344CB8AC3E}">
        <p14:creationId xmlns:p14="http://schemas.microsoft.com/office/powerpoint/2010/main" val="3598780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DAA78-B9DE-684E-B88A-2424C4C4D04E}"/>
              </a:ext>
            </a:extLst>
          </p:cNvPr>
          <p:cNvSpPr>
            <a:spLocks noGrp="1"/>
          </p:cNvSpPr>
          <p:nvPr>
            <p:ph type="title"/>
          </p:nvPr>
        </p:nvSpPr>
        <p:spPr>
          <a:xfrm>
            <a:off x="488950" y="97323"/>
            <a:ext cx="8026400" cy="1325563"/>
          </a:xfrm>
        </p:spPr>
        <p:txBody>
          <a:bodyPr/>
          <a:lstStyle/>
          <a:p>
            <a:r>
              <a:rPr lang="en-VN" dirty="0">
                <a:latin typeface="Times New Roman" panose="02020603050405020304" pitchFamily="18" charset="0"/>
                <a:cs typeface="Times New Roman" panose="02020603050405020304" pitchFamily="18" charset="0"/>
              </a:rPr>
              <a:t>Bước 5: Edge Tracking by Hysteresis</a:t>
            </a:r>
            <a:br>
              <a:rPr lang="en-VN" dirty="0">
                <a:latin typeface="Times New Roman" panose="02020603050405020304" pitchFamily="18" charset="0"/>
                <a:cs typeface="Times New Roman" panose="02020603050405020304" pitchFamily="18" charset="0"/>
              </a:rPr>
            </a:br>
            <a:endParaRPr lang="en-VN" dirty="0"/>
          </a:p>
        </p:txBody>
      </p:sp>
      <p:sp>
        <p:nvSpPr>
          <p:cNvPr id="3" name="Content Placeholder 2">
            <a:extLst>
              <a:ext uri="{FF2B5EF4-FFF2-40B4-BE49-F238E27FC236}">
                <a16:creationId xmlns:a16="http://schemas.microsoft.com/office/drawing/2014/main" id="{44851762-2A1E-234D-BC47-7F5BF0C75956}"/>
              </a:ext>
            </a:extLst>
          </p:cNvPr>
          <p:cNvSpPr>
            <a:spLocks noGrp="1"/>
          </p:cNvSpPr>
          <p:nvPr>
            <p:ph idx="1"/>
          </p:nvPr>
        </p:nvSpPr>
        <p:spPr/>
        <p:txBody>
          <a:bodyPr/>
          <a:lstStyle/>
          <a:p>
            <a:pPr>
              <a:buFontTx/>
              <a:buChar char="-"/>
            </a:pPr>
            <a:r>
              <a:rPr lang="en-VN" dirty="0">
                <a:latin typeface="Times New Roman" panose="02020603050405020304" pitchFamily="18" charset="0"/>
                <a:cs typeface="Times New Roman" panose="02020603050405020304" pitchFamily="18" charset="0"/>
              </a:rPr>
              <a:t>Dựa vào kết quả thu được từ Threshold, bước chuyển đổi hysteresis bao gồm việc chuyển đổi các pixel yếu thành mạnh.</a:t>
            </a:r>
          </a:p>
          <a:p>
            <a:pPr>
              <a:buFontTx/>
              <a:buChar char="-"/>
            </a:pPr>
            <a:r>
              <a:rPr lang="en-VN" dirty="0">
                <a:latin typeface="Times New Roman" panose="02020603050405020304" pitchFamily="18" charset="0"/>
                <a:cs typeface="Times New Roman" panose="02020603050405020304" pitchFamily="18" charset="0"/>
              </a:rPr>
              <a:t>Khi và chỉ khi ít nhất một trong các pixel xung quanh ô mà mình đang kiểm tra là ô mạnh thì ô được check sẽ trở thành pixel mạnh.</a:t>
            </a:r>
          </a:p>
        </p:txBody>
      </p:sp>
      <p:pic>
        <p:nvPicPr>
          <p:cNvPr id="5" name="Picture 4">
            <a:extLst>
              <a:ext uri="{FF2B5EF4-FFF2-40B4-BE49-F238E27FC236}">
                <a16:creationId xmlns:a16="http://schemas.microsoft.com/office/drawing/2014/main" id="{B7683415-B134-0748-AADA-4C2F0E3A7D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2566" y="3035300"/>
            <a:ext cx="7018867" cy="2157975"/>
          </a:xfrm>
          <a:prstGeom prst="rect">
            <a:avLst/>
          </a:prstGeom>
        </p:spPr>
      </p:pic>
    </p:spTree>
    <p:extLst>
      <p:ext uri="{BB962C8B-B14F-4D97-AF65-F5344CB8AC3E}">
        <p14:creationId xmlns:p14="http://schemas.microsoft.com/office/powerpoint/2010/main" val="38428299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DAA78-B9DE-684E-B88A-2424C4C4D04E}"/>
              </a:ext>
            </a:extLst>
          </p:cNvPr>
          <p:cNvSpPr>
            <a:spLocks noGrp="1"/>
          </p:cNvSpPr>
          <p:nvPr>
            <p:ph type="title"/>
          </p:nvPr>
        </p:nvSpPr>
        <p:spPr>
          <a:xfrm>
            <a:off x="488950" y="97323"/>
            <a:ext cx="8026400" cy="922585"/>
          </a:xfrm>
        </p:spPr>
        <p:txBody>
          <a:bodyPr/>
          <a:lstStyle/>
          <a:p>
            <a:r>
              <a:rPr lang="en-VN" dirty="0">
                <a:latin typeface="Times New Roman" panose="02020603050405020304" pitchFamily="18" charset="0"/>
                <a:cs typeface="Times New Roman" panose="02020603050405020304" pitchFamily="18" charset="0"/>
              </a:rPr>
              <a:t>Sản phẩm áp dụng</a:t>
            </a:r>
            <a:endParaRPr lang="en-VN" dirty="0"/>
          </a:p>
        </p:txBody>
      </p:sp>
      <p:sp>
        <p:nvSpPr>
          <p:cNvPr id="3" name="Content Placeholder 2">
            <a:extLst>
              <a:ext uri="{FF2B5EF4-FFF2-40B4-BE49-F238E27FC236}">
                <a16:creationId xmlns:a16="http://schemas.microsoft.com/office/drawing/2014/main" id="{44851762-2A1E-234D-BC47-7F5BF0C75956}"/>
              </a:ext>
            </a:extLst>
          </p:cNvPr>
          <p:cNvSpPr>
            <a:spLocks noGrp="1"/>
          </p:cNvSpPr>
          <p:nvPr>
            <p:ph idx="1"/>
          </p:nvPr>
        </p:nvSpPr>
        <p:spPr/>
        <p:txBody>
          <a:bodyPr>
            <a:normAutofit/>
          </a:bodyPr>
          <a:lstStyle/>
          <a:p>
            <a:pPr marL="0" indent="0">
              <a:buNone/>
            </a:pPr>
            <a:r>
              <a:rPr lang="en-VN" dirty="0">
                <a:latin typeface="Times New Roman" panose="02020603050405020304" pitchFamily="18" charset="0"/>
                <a:cs typeface="Times New Roman" panose="02020603050405020304" pitchFamily="18" charset="0"/>
              </a:rPr>
              <a:t>Sản phẩm demo chúng em demo theo 2 cách:</a:t>
            </a:r>
          </a:p>
          <a:p>
            <a:pPr lvl="1">
              <a:buFontTx/>
              <a:buChar char="-"/>
            </a:pPr>
            <a:r>
              <a:rPr lang="en-VN" dirty="0">
                <a:latin typeface="Times New Roman" panose="02020603050405020304" pitchFamily="18" charset="0"/>
                <a:cs typeface="Times New Roman" panose="02020603050405020304" pitchFamily="18" charset="0"/>
              </a:rPr>
              <a:t>Jupiter notebook</a:t>
            </a:r>
          </a:p>
          <a:p>
            <a:pPr lvl="1">
              <a:buFontTx/>
              <a:buChar char="-"/>
            </a:pPr>
            <a:r>
              <a:rPr lang="en-VN" dirty="0">
                <a:latin typeface="Times New Roman" panose="02020603050405020304" pitchFamily="18" charset="0"/>
                <a:cs typeface="Times New Roman" panose="02020603050405020304" pitchFamily="18" charset="0"/>
              </a:rPr>
              <a:t>Giao diện website với đầy đủ cấu trúc front-end, back-end, API</a:t>
            </a:r>
          </a:p>
          <a:p>
            <a:pPr lvl="1">
              <a:buFontTx/>
              <a:buChar char="-"/>
            </a:pPr>
            <a:r>
              <a:rPr lang="en-VN" dirty="0">
                <a:latin typeface="Times New Roman" panose="02020603050405020304" pitchFamily="18" charset="0"/>
                <a:cs typeface="Times New Roman" panose="02020603050405020304" pitchFamily="18" charset="0"/>
              </a:rPr>
              <a:t>Chạy nhận diện theo camera theo thời gian.</a:t>
            </a:r>
          </a:p>
          <a:p>
            <a:pPr lvl="1">
              <a:buFontTx/>
              <a:buChar char="-"/>
            </a:pPr>
            <a:endParaRPr lang="en-VN" dirty="0">
              <a:latin typeface="Times New Roman" panose="02020603050405020304" pitchFamily="18" charset="0"/>
              <a:cs typeface="Times New Roman" panose="02020603050405020304" pitchFamily="18" charset="0"/>
            </a:endParaRPr>
          </a:p>
          <a:p>
            <a:pPr marL="0" indent="0">
              <a:buNone/>
            </a:pPr>
            <a:r>
              <a:rPr lang="en-VN" sz="2000" dirty="0">
                <a:latin typeface="Times New Roman" panose="02020603050405020304" pitchFamily="18" charset="0"/>
                <a:cs typeface="Times New Roman" panose="02020603050405020304" pitchFamily="18" charset="0"/>
              </a:rPr>
              <a:t>Ngoài thuật toán trọng tâm là nhận diện biên Canny, chúng em còn có tìm hiểu một số paper nước ngoài về xử lý ảnh và tích hợp model cũng như thuật toán vào website như:</a:t>
            </a:r>
          </a:p>
          <a:p>
            <a:pPr marL="0" indent="0">
              <a:buNone/>
            </a:pPr>
            <a:endParaRPr lang="en-VN" sz="2000" dirty="0">
              <a:latin typeface="Times New Roman" panose="02020603050405020304" pitchFamily="18" charset="0"/>
              <a:cs typeface="Times New Roman" panose="02020603050405020304" pitchFamily="18" charset="0"/>
            </a:endParaRPr>
          </a:p>
          <a:p>
            <a:pPr lvl="1">
              <a:buFontTx/>
              <a:buChar char="-"/>
            </a:pPr>
            <a:r>
              <a:rPr lang="en-VN" dirty="0">
                <a:latin typeface="Times New Roman" panose="02020603050405020304" pitchFamily="18" charset="0"/>
                <a:cs typeface="Times New Roman" panose="02020603050405020304" pitchFamily="18" charset="0"/>
              </a:rPr>
              <a:t>Face detection</a:t>
            </a:r>
          </a:p>
          <a:p>
            <a:pPr lvl="1">
              <a:buFontTx/>
              <a:buChar char="-"/>
            </a:pPr>
            <a:r>
              <a:rPr lang="en-VN" dirty="0">
                <a:latin typeface="Times New Roman" panose="02020603050405020304" pitchFamily="18" charset="0"/>
                <a:cs typeface="Times New Roman" panose="02020603050405020304" pitchFamily="18" charset="0"/>
              </a:rPr>
              <a:t>Skeleten Detection</a:t>
            </a:r>
          </a:p>
          <a:p>
            <a:pPr lvl="1">
              <a:buFontTx/>
              <a:buChar char="-"/>
            </a:pPr>
            <a:r>
              <a:rPr lang="en-VN" dirty="0">
                <a:latin typeface="Times New Roman" panose="02020603050405020304" pitchFamily="18" charset="0"/>
                <a:cs typeface="Times New Roman" panose="02020603050405020304" pitchFamily="18" charset="0"/>
              </a:rPr>
              <a:t>Body Detection</a:t>
            </a:r>
          </a:p>
          <a:p>
            <a:pPr lvl="1">
              <a:buFontTx/>
              <a:buChar char="-"/>
            </a:pPr>
            <a:r>
              <a:rPr lang="en-VN" dirty="0">
                <a:latin typeface="Times New Roman" panose="02020603050405020304" pitchFamily="18" charset="0"/>
                <a:cs typeface="Times New Roman" panose="02020603050405020304" pitchFamily="18" charset="0"/>
              </a:rPr>
              <a:t>Emotion Detection</a:t>
            </a:r>
          </a:p>
          <a:p>
            <a:pPr lvl="1">
              <a:buFontTx/>
              <a:buChar char="-"/>
            </a:pPr>
            <a:r>
              <a:rPr lang="en-VN" dirty="0">
                <a:latin typeface="Times New Roman" panose="02020603050405020304" pitchFamily="18" charset="0"/>
                <a:cs typeface="Times New Roman" panose="02020603050405020304" pitchFamily="18" charset="0"/>
              </a:rPr>
              <a:t>Body Outlining</a:t>
            </a:r>
          </a:p>
        </p:txBody>
      </p:sp>
    </p:spTree>
    <p:extLst>
      <p:ext uri="{BB962C8B-B14F-4D97-AF65-F5344CB8AC3E}">
        <p14:creationId xmlns:p14="http://schemas.microsoft.com/office/powerpoint/2010/main" val="1274852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7A504DE-6038-F74B-91C8-938E68C4EA90}"/>
              </a:ext>
            </a:extLst>
          </p:cNvPr>
          <p:cNvSpPr/>
          <p:nvPr/>
        </p:nvSpPr>
        <p:spPr>
          <a:xfrm>
            <a:off x="0" y="2828409"/>
            <a:ext cx="9910915" cy="584775"/>
          </a:xfrm>
          <a:prstGeom prst="rect">
            <a:avLst/>
          </a:prstGeom>
        </p:spPr>
        <p:txBody>
          <a:bodyPr wrap="square">
            <a:spAutoFit/>
          </a:bodyPr>
          <a:lstStyle/>
          <a:p>
            <a:pPr algn="ctr"/>
            <a:r>
              <a:rPr lang="en-VN" sz="3200" dirty="0">
                <a:latin typeface="Times New Roman" panose="02020603050405020304" pitchFamily="18" charset="0"/>
                <a:cs typeface="Times New Roman" panose="02020603050405020304" pitchFamily="18" charset="0"/>
              </a:rPr>
              <a:t>Cám ơn thầy và các bạn đã lắng nghe</a:t>
            </a:r>
          </a:p>
        </p:txBody>
      </p:sp>
    </p:spTree>
    <p:extLst>
      <p:ext uri="{BB962C8B-B14F-4D97-AF65-F5344CB8AC3E}">
        <p14:creationId xmlns:p14="http://schemas.microsoft.com/office/powerpoint/2010/main" val="3158584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D64F-D8A4-8544-B74C-4856F63D255F}"/>
              </a:ext>
            </a:extLst>
          </p:cNvPr>
          <p:cNvSpPr>
            <a:spLocks noGrp="1"/>
          </p:cNvSpPr>
          <p:nvPr>
            <p:ph type="title"/>
          </p:nvPr>
        </p:nvSpPr>
        <p:spPr/>
        <p:txBody>
          <a:bodyPr/>
          <a:lstStyle/>
          <a:p>
            <a:r>
              <a:rPr lang="en-VN" dirty="0">
                <a:latin typeface="Times New Roman" panose="02020603050405020304" pitchFamily="18" charset="0"/>
                <a:cs typeface="Times New Roman" panose="02020603050405020304" pitchFamily="18" charset="0"/>
              </a:rPr>
              <a:t>Canny Edge Detection </a:t>
            </a:r>
          </a:p>
        </p:txBody>
      </p:sp>
      <p:sp>
        <p:nvSpPr>
          <p:cNvPr id="3" name="Content Placeholder 2">
            <a:extLst>
              <a:ext uri="{FF2B5EF4-FFF2-40B4-BE49-F238E27FC236}">
                <a16:creationId xmlns:a16="http://schemas.microsoft.com/office/drawing/2014/main" id="{96800E37-6493-E24C-A4E3-56BEAA321FF1}"/>
              </a:ext>
            </a:extLst>
          </p:cNvPr>
          <p:cNvSpPr>
            <a:spLocks noGrp="1"/>
          </p:cNvSpPr>
          <p:nvPr>
            <p:ph idx="1"/>
          </p:nvPr>
        </p:nvSpPr>
        <p:spPr/>
        <p:txBody>
          <a:bodyPr/>
          <a:lstStyle/>
          <a:p>
            <a:pPr marL="0" indent="0">
              <a:buNone/>
            </a:pPr>
            <a:r>
              <a:rPr lang="en-VN" dirty="0">
                <a:latin typeface="Times New Roman" panose="02020603050405020304" pitchFamily="18" charset="0"/>
                <a:cs typeface="Times New Roman" panose="02020603050405020304" pitchFamily="18" charset="0"/>
              </a:rPr>
              <a:t>Giải thuật phát hiện cạnh Canny (CED) là một phương pháp nhận diện và tối ưu đường biên sử dụng thuật toán nhiều giai đoạn để cho ra một đường biên mảnh và chính xác nhất có thể. CED được phát triển năm 1986 bởi John. F Canny. Ông cũng là người đưa ra một lý thuyết tính toán về phát hiện cạnh để giải thích tại sao kĩ thuật này hoạt động</a:t>
            </a:r>
          </a:p>
        </p:txBody>
      </p:sp>
      <p:pic>
        <p:nvPicPr>
          <p:cNvPr id="1028" name="Picture 4">
            <a:extLst>
              <a:ext uri="{FF2B5EF4-FFF2-40B4-BE49-F238E27FC236}">
                <a16:creationId xmlns:a16="http://schemas.microsoft.com/office/drawing/2014/main" id="{2A1F7D60-AF7E-4943-A4C2-EA1729C648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7150" y="3289852"/>
            <a:ext cx="3810000" cy="254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9114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4299B-2DD9-9847-9777-B7525C24C90B}"/>
              </a:ext>
            </a:extLst>
          </p:cNvPr>
          <p:cNvSpPr>
            <a:spLocks noGrp="1"/>
          </p:cNvSpPr>
          <p:nvPr>
            <p:ph type="title"/>
          </p:nvPr>
        </p:nvSpPr>
        <p:spPr/>
        <p:txBody>
          <a:bodyPr/>
          <a:lstStyle/>
          <a:p>
            <a:r>
              <a:rPr lang="en-VN">
                <a:latin typeface="Times New Roman" panose="02020603050405020304" pitchFamily="18" charset="0"/>
                <a:cs typeface="Times New Roman" panose="02020603050405020304" pitchFamily="18" charset="0"/>
              </a:rPr>
              <a:t>Canny Edge Detection</a:t>
            </a:r>
          </a:p>
        </p:txBody>
      </p:sp>
      <p:sp>
        <p:nvSpPr>
          <p:cNvPr id="3" name="Content Placeholder 2">
            <a:extLst>
              <a:ext uri="{FF2B5EF4-FFF2-40B4-BE49-F238E27FC236}">
                <a16:creationId xmlns:a16="http://schemas.microsoft.com/office/drawing/2014/main" id="{A0B43E13-F622-CB42-817E-B475F2277E2B}"/>
              </a:ext>
            </a:extLst>
          </p:cNvPr>
          <p:cNvSpPr>
            <a:spLocks noGrp="1"/>
          </p:cNvSpPr>
          <p:nvPr>
            <p:ph idx="1"/>
          </p:nvPr>
        </p:nvSpPr>
        <p:spPr/>
        <p:txBody>
          <a:bodyPr/>
          <a:lstStyle/>
          <a:p>
            <a:pPr marL="0" indent="0">
              <a:buNone/>
            </a:pPr>
            <a:r>
              <a:rPr lang="en-VN">
                <a:latin typeface="Times New Roman" panose="02020603050405020304" pitchFamily="18" charset="0"/>
                <a:cs typeface="Times New Roman" panose="02020603050405020304" pitchFamily="18" charset="0"/>
              </a:rPr>
              <a:t>Thuật toán CED bao gồm 5 bước chính:</a:t>
            </a:r>
          </a:p>
          <a:p>
            <a:pPr marL="457200" indent="-457200">
              <a:buAutoNum type="arabicPeriod"/>
            </a:pPr>
            <a:r>
              <a:rPr lang="en-VN">
                <a:latin typeface="Times New Roman" panose="02020603050405020304" pitchFamily="18" charset="0"/>
                <a:cs typeface="Times New Roman" panose="02020603050405020304" pitchFamily="18" charset="0"/>
              </a:rPr>
              <a:t>Noise reduction</a:t>
            </a:r>
          </a:p>
          <a:p>
            <a:pPr marL="457200" indent="-457200">
              <a:buAutoNum type="arabicPeriod"/>
            </a:pPr>
            <a:r>
              <a:rPr lang="en-VN">
                <a:latin typeface="Times New Roman" panose="02020603050405020304" pitchFamily="18" charset="0"/>
                <a:cs typeface="Times New Roman" panose="02020603050405020304" pitchFamily="18" charset="0"/>
              </a:rPr>
              <a:t>Gradient calculation</a:t>
            </a:r>
          </a:p>
          <a:p>
            <a:pPr marL="457200" indent="-457200">
              <a:buAutoNum type="arabicPeriod"/>
            </a:pPr>
            <a:r>
              <a:rPr lang="en-VN">
                <a:latin typeface="Times New Roman" panose="02020603050405020304" pitchFamily="18" charset="0"/>
                <a:cs typeface="Times New Roman" panose="02020603050405020304" pitchFamily="18" charset="0"/>
              </a:rPr>
              <a:t>Non-maximum suppression</a:t>
            </a:r>
          </a:p>
          <a:p>
            <a:pPr marL="457200" indent="-457200">
              <a:buAutoNum type="arabicPeriod"/>
            </a:pPr>
            <a:r>
              <a:rPr lang="en-VN">
                <a:latin typeface="Times New Roman" panose="02020603050405020304" pitchFamily="18" charset="0"/>
                <a:cs typeface="Times New Roman" panose="02020603050405020304" pitchFamily="18" charset="0"/>
              </a:rPr>
              <a:t>Double threshold</a:t>
            </a:r>
          </a:p>
          <a:p>
            <a:pPr marL="457200" indent="-457200">
              <a:buAutoNum type="arabicPeriod"/>
            </a:pPr>
            <a:r>
              <a:rPr lang="en-VN">
                <a:latin typeface="Times New Roman" panose="02020603050405020304" pitchFamily="18" charset="0"/>
                <a:cs typeface="Times New Roman" panose="02020603050405020304" pitchFamily="18" charset="0"/>
              </a:rPr>
              <a:t>Edge Tracking by Hysteresis</a:t>
            </a:r>
          </a:p>
          <a:p>
            <a:pPr marL="457200" indent="-457200">
              <a:buAutoNum type="arabicPeriod"/>
            </a:pPr>
            <a:endParaRPr lang="en-VN">
              <a:latin typeface="Times New Roman" panose="02020603050405020304" pitchFamily="18" charset="0"/>
              <a:cs typeface="Times New Roman" panose="02020603050405020304" pitchFamily="18" charset="0"/>
            </a:endParaRPr>
          </a:p>
          <a:p>
            <a:pPr marL="457200" indent="-457200">
              <a:buAutoNum type="arabicPeriod"/>
            </a:pPr>
            <a:endParaRPr lang="en-VN">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2382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4299B-2DD9-9847-9777-B7525C24C90B}"/>
              </a:ext>
            </a:extLst>
          </p:cNvPr>
          <p:cNvSpPr>
            <a:spLocks noGrp="1"/>
          </p:cNvSpPr>
          <p:nvPr>
            <p:ph type="title"/>
          </p:nvPr>
        </p:nvSpPr>
        <p:spPr/>
        <p:txBody>
          <a:bodyPr/>
          <a:lstStyle/>
          <a:p>
            <a:r>
              <a:rPr lang="en-VN">
                <a:latin typeface="Times New Roman" panose="02020603050405020304" pitchFamily="18" charset="0"/>
                <a:cs typeface="Times New Roman" panose="02020603050405020304" pitchFamily="18" charset="0"/>
              </a:rPr>
              <a:t>Canny Edge Detection</a:t>
            </a:r>
          </a:p>
        </p:txBody>
      </p:sp>
      <p:sp>
        <p:nvSpPr>
          <p:cNvPr id="3" name="Content Placeholder 2">
            <a:extLst>
              <a:ext uri="{FF2B5EF4-FFF2-40B4-BE49-F238E27FC236}">
                <a16:creationId xmlns:a16="http://schemas.microsoft.com/office/drawing/2014/main" id="{A0B43E13-F622-CB42-817E-B475F2277E2B}"/>
              </a:ext>
            </a:extLst>
          </p:cNvPr>
          <p:cNvSpPr>
            <a:spLocks noGrp="1"/>
          </p:cNvSpPr>
          <p:nvPr>
            <p:ph idx="1"/>
          </p:nvPr>
        </p:nvSpPr>
        <p:spPr>
          <a:xfrm>
            <a:off x="488950" y="1346200"/>
            <a:ext cx="8026400" cy="5153991"/>
          </a:xfrm>
        </p:spPr>
        <p:txBody>
          <a:bodyPr>
            <a:normAutofit lnSpcReduction="10000"/>
          </a:bodyPr>
          <a:lstStyle/>
          <a:p>
            <a:pPr marL="0" indent="0">
              <a:buNone/>
            </a:pPr>
            <a:r>
              <a:rPr lang="en-VN" dirty="0">
                <a:latin typeface="Times New Roman" panose="02020603050405020304" pitchFamily="18" charset="0"/>
                <a:cs typeface="Times New Roman" panose="02020603050405020304" pitchFamily="18" charset="0"/>
              </a:rPr>
              <a:t>Sau khi xử lý các bước trên, ta sẽ được kết quả như hình minh hoạ sau:</a:t>
            </a: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r>
              <a:rPr lang="en-VN" dirty="0">
                <a:latin typeface="Times New Roman" panose="02020603050405020304" pitchFamily="18" charset="0"/>
                <a:cs typeface="Times New Roman" panose="02020603050405020304" pitchFamily="18" charset="0"/>
              </a:rPr>
              <a:t>Thuật toán CED dựa trên hình ảnh mang thanh độ xám. Điều kiện tiên quyết là chuyển đổi hình ảnh gốc sang hình ảnh thanh độ xám trước khi thực hiện các bước vừa nêu</a:t>
            </a:r>
          </a:p>
          <a:p>
            <a:pPr marL="0" indent="0">
              <a:buNone/>
            </a:pPr>
            <a:endParaRPr lang="en-VN" dirty="0">
              <a:latin typeface="Times New Roman" panose="02020603050405020304" pitchFamily="18" charset="0"/>
              <a:cs typeface="Times New Roman" panose="02020603050405020304" pitchFamily="18" charset="0"/>
            </a:endParaRPr>
          </a:p>
          <a:p>
            <a:pPr marL="457200" indent="-457200">
              <a:buAutoNum type="arabicPeriod"/>
            </a:pPr>
            <a:endParaRPr lang="en-VN" dirty="0">
              <a:latin typeface="Times New Roman" panose="02020603050405020304" pitchFamily="18" charset="0"/>
              <a:cs typeface="Times New Roman" panose="02020603050405020304" pitchFamily="18" charset="0"/>
            </a:endParaRPr>
          </a:p>
          <a:p>
            <a:pPr marL="457200" indent="-457200">
              <a:buAutoNum type="arabicPeriod"/>
            </a:pPr>
            <a:endParaRPr lang="en-VN" dirty="0">
              <a:latin typeface="Times New Roman" panose="02020603050405020304" pitchFamily="18" charset="0"/>
              <a:cs typeface="Times New Roman" panose="02020603050405020304" pitchFamily="18" charset="0"/>
            </a:endParaRPr>
          </a:p>
        </p:txBody>
      </p:sp>
      <p:pic>
        <p:nvPicPr>
          <p:cNvPr id="2050" name="Picture 2" descr="Image for post">
            <a:extLst>
              <a:ext uri="{FF2B5EF4-FFF2-40B4-BE49-F238E27FC236}">
                <a16:creationId xmlns:a16="http://schemas.microsoft.com/office/drawing/2014/main" id="{A814FB3E-4325-F048-8E75-81B42AF41F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81199" y="1826629"/>
            <a:ext cx="4639089" cy="32047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7124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FE0C-4B78-ED4A-80BF-1062E2D1400B}"/>
              </a:ext>
            </a:extLst>
          </p:cNvPr>
          <p:cNvSpPr>
            <a:spLocks noGrp="1"/>
          </p:cNvSpPr>
          <p:nvPr>
            <p:ph type="title"/>
          </p:nvPr>
        </p:nvSpPr>
        <p:spPr/>
        <p:txBody>
          <a:bodyPr/>
          <a:lstStyle/>
          <a:p>
            <a:r>
              <a:rPr lang="en-VN">
                <a:latin typeface="Times New Roman" panose="02020603050405020304" pitchFamily="18" charset="0"/>
                <a:cs typeface="Times New Roman" panose="02020603050405020304" pitchFamily="18" charset="0"/>
              </a:rPr>
              <a:t>Chuyển đổi RGB sang Thang độ xám</a:t>
            </a:r>
          </a:p>
        </p:txBody>
      </p:sp>
      <p:sp>
        <p:nvSpPr>
          <p:cNvPr id="3" name="Content Placeholder 2">
            <a:extLst>
              <a:ext uri="{FF2B5EF4-FFF2-40B4-BE49-F238E27FC236}">
                <a16:creationId xmlns:a16="http://schemas.microsoft.com/office/drawing/2014/main" id="{E4E21367-F341-9C4F-8E69-75C94F000908}"/>
              </a:ext>
            </a:extLst>
          </p:cNvPr>
          <p:cNvSpPr>
            <a:spLocks noGrp="1"/>
          </p:cNvSpPr>
          <p:nvPr>
            <p:ph sz="half" idx="1"/>
          </p:nvPr>
        </p:nvSpPr>
        <p:spPr>
          <a:xfrm>
            <a:off x="628649" y="1330036"/>
            <a:ext cx="8026399" cy="4846927"/>
          </a:xfrm>
        </p:spPr>
        <p:txBody>
          <a:bodyPr/>
          <a:lstStyle/>
          <a:p>
            <a:pPr>
              <a:buFontTx/>
              <a:buChar char="-"/>
            </a:pPr>
            <a:r>
              <a:rPr lang="en-VN" dirty="0">
                <a:latin typeface="Times New Roman" panose="02020603050405020304" pitchFamily="18" charset="0"/>
                <a:cs typeface="Times New Roman" panose="02020603050405020304" pitchFamily="18" charset="0"/>
              </a:rPr>
              <a:t>C</a:t>
            </a:r>
            <a:r>
              <a:rPr lang="en-US" dirty="0">
                <a:latin typeface="Times New Roman" panose="02020603050405020304" pitchFamily="18" charset="0"/>
                <a:cs typeface="Times New Roman" panose="02020603050405020304" pitchFamily="18" charset="0"/>
              </a:rPr>
              <a:t>o</a:t>
            </a:r>
            <a:r>
              <a:rPr lang="en-VN" dirty="0">
                <a:latin typeface="Times New Roman" panose="02020603050405020304" pitchFamily="18" charset="0"/>
                <a:cs typeface="Times New Roman" panose="02020603050405020304" pitchFamily="18" charset="0"/>
              </a:rPr>
              <a:t>n người nhạy cảm nhất với bộ 3 màu: green &gt; red &gt; blue</a:t>
            </a:r>
          </a:p>
          <a:p>
            <a:pPr marL="0" indent="0">
              <a:buNone/>
            </a:pPr>
            <a:r>
              <a:rPr lang="en-VN" dirty="0">
                <a:latin typeface="Times New Roman" panose="02020603050405020304" pitchFamily="18" charset="0"/>
                <a:cs typeface="Times New Roman" panose="02020603050405020304" pitchFamily="18" charset="0"/>
              </a:rPr>
              <a:t>- Công thức chuyển đổi từ RGB sang Gray:</a:t>
            </a:r>
          </a:p>
          <a:p>
            <a:pPr marL="0" indent="0" algn="ctr">
              <a:buNone/>
            </a:pPr>
            <a:r>
              <a:rPr lang="en-VN" dirty="0">
                <a:latin typeface="Times New Roman" panose="02020603050405020304" pitchFamily="18" charset="0"/>
                <a:cs typeface="Times New Roman" panose="02020603050405020304" pitchFamily="18" charset="0"/>
              </a:rPr>
              <a:t>	Gray = 0.299 * R + 0.587 * G + 0.114 * B</a:t>
            </a:r>
          </a:p>
          <a:p>
            <a:pPr marL="0" indent="0">
              <a:buNone/>
            </a:pPr>
            <a:endParaRPr lang="en-VN" dirty="0">
              <a:latin typeface="Times New Roman" panose="02020603050405020304" pitchFamily="18" charset="0"/>
              <a:cs typeface="Times New Roman" panose="02020603050405020304" pitchFamily="18" charset="0"/>
            </a:endParaRPr>
          </a:p>
        </p:txBody>
      </p:sp>
      <p:pic>
        <p:nvPicPr>
          <p:cNvPr id="3074" name="Picture 2" descr="RGB to grayscale — skimage v0.15.0 docs">
            <a:extLst>
              <a:ext uri="{FF2B5EF4-FFF2-40B4-BE49-F238E27FC236}">
                <a16:creationId xmlns:a16="http://schemas.microsoft.com/office/drawing/2014/main" id="{9E840EA7-8490-8B41-A124-A534E544C0B0}"/>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1079361" y="2754174"/>
            <a:ext cx="6845577" cy="3422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8888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5673E-212F-2445-A371-2D3AEE1F22B9}"/>
              </a:ext>
            </a:extLst>
          </p:cNvPr>
          <p:cNvSpPr>
            <a:spLocks noGrp="1"/>
          </p:cNvSpPr>
          <p:nvPr>
            <p:ph type="title"/>
          </p:nvPr>
        </p:nvSpPr>
        <p:spPr/>
        <p:txBody>
          <a:bodyPr>
            <a:normAutofit/>
          </a:bodyPr>
          <a:lstStyle/>
          <a:p>
            <a:r>
              <a:rPr lang="en-VN" sz="2400" dirty="0">
                <a:latin typeface="Times New Roman" panose="02020603050405020304" pitchFamily="18" charset="0"/>
                <a:cs typeface="Times New Roman" panose="02020603050405020304" pitchFamily="18" charset="0"/>
              </a:rPr>
              <a:t>Bước 1: Noise Reduction với bộ lọc Gauss (Gausian Filter)</a:t>
            </a:r>
          </a:p>
        </p:txBody>
      </p:sp>
      <p:sp>
        <p:nvSpPr>
          <p:cNvPr id="3" name="Content Placeholder 2">
            <a:extLst>
              <a:ext uri="{FF2B5EF4-FFF2-40B4-BE49-F238E27FC236}">
                <a16:creationId xmlns:a16="http://schemas.microsoft.com/office/drawing/2014/main" id="{64FAB410-B4B4-5C49-9B8A-B3CD0385C720}"/>
              </a:ext>
            </a:extLst>
          </p:cNvPr>
          <p:cNvSpPr>
            <a:spLocks noGrp="1"/>
          </p:cNvSpPr>
          <p:nvPr>
            <p:ph sz="half" idx="1"/>
          </p:nvPr>
        </p:nvSpPr>
        <p:spPr>
          <a:xfrm>
            <a:off x="628650" y="1773586"/>
            <a:ext cx="7886700" cy="4533986"/>
          </a:xfrm>
        </p:spPr>
        <p:txBody>
          <a:bodyPr>
            <a:normAutofit fontScale="92500" lnSpcReduction="10000"/>
          </a:bodyPr>
          <a:lstStyle/>
          <a:p>
            <a:pPr>
              <a:buFontTx/>
              <a:buChar char="-"/>
            </a:pPr>
            <a:r>
              <a:rPr lang="en-VN" dirty="0">
                <a:latin typeface="Times New Roman" panose="02020603050405020304" pitchFamily="18" charset="0"/>
                <a:cs typeface="Times New Roman" panose="02020603050405020304" pitchFamily="18" charset="0"/>
              </a:rPr>
              <a:t>Cách phổ viến nhất để loại bỏ nhiễu (noise) trong ảnh thường được áp dụng Gaussian blur để làm mịn ảnh và từ đỏ loại bỏ nhiễu. </a:t>
            </a:r>
          </a:p>
          <a:p>
            <a:pPr>
              <a:buFontTx/>
              <a:buChar char="-"/>
            </a:pPr>
            <a:endParaRPr lang="en-VN" dirty="0">
              <a:latin typeface="Times New Roman" panose="02020603050405020304" pitchFamily="18" charset="0"/>
              <a:cs typeface="Times New Roman" panose="02020603050405020304" pitchFamily="18" charset="0"/>
            </a:endParaRPr>
          </a:p>
          <a:p>
            <a:pPr>
              <a:buFontTx/>
              <a:buChar char="-"/>
            </a:pPr>
            <a:r>
              <a:rPr lang="en-VN" dirty="0">
                <a:latin typeface="Times New Roman" panose="02020603050405020304" pitchFamily="18" charset="0"/>
                <a:cs typeface="Times New Roman" panose="02020603050405020304" pitchFamily="18" charset="0"/>
              </a:rPr>
              <a:t>Để đạt được việc này ta sẽ sử dụng phép tích chập (convolution) trên ảnh với Gaussian kernel (3x3, 5x5, 7x7, …)</a:t>
            </a:r>
          </a:p>
          <a:p>
            <a:pPr>
              <a:buFontTx/>
              <a:buChar char="-"/>
            </a:pPr>
            <a:endParaRPr lang="en-VN" dirty="0">
              <a:latin typeface="Times New Roman" panose="02020603050405020304" pitchFamily="18" charset="0"/>
              <a:cs typeface="Times New Roman" panose="02020603050405020304" pitchFamily="18" charset="0"/>
            </a:endParaRPr>
          </a:p>
          <a:p>
            <a:pPr>
              <a:buFontTx/>
              <a:buChar char="-"/>
            </a:pPr>
            <a:r>
              <a:rPr lang="en-VN" dirty="0">
                <a:latin typeface="Times New Roman" panose="02020603050405020304" pitchFamily="18" charset="0"/>
                <a:cs typeface="Times New Roman" panose="02020603050405020304" pitchFamily="18" charset="0"/>
              </a:rPr>
              <a:t>Công thức cho Gaussian filter kernal là:</a:t>
            </a: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a:p>
            <a:pPr marL="0" indent="0">
              <a:buNone/>
            </a:pPr>
            <a:br>
              <a:rPr lang="en-US" dirty="0"/>
            </a:br>
            <a:r>
              <a:rPr lang="en-US" sz="1700" dirty="0" err="1">
                <a:latin typeface="Times New Roman" panose="02020603050405020304" pitchFamily="18" charset="0"/>
                <a:cs typeface="Times New Roman" panose="02020603050405020304" pitchFamily="18" charset="0"/>
              </a:rPr>
              <a:t>Trong</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đó</a:t>
            </a:r>
            <a:r>
              <a:rPr lang="en-US" sz="1700" dirty="0">
                <a:latin typeface="Times New Roman" panose="02020603050405020304" pitchFamily="18" charset="0"/>
                <a:cs typeface="Times New Roman" panose="02020603050405020304" pitchFamily="18" charset="0"/>
              </a:rPr>
              <a:t> x </a:t>
            </a:r>
            <a:r>
              <a:rPr lang="en-US" sz="1700" dirty="0" err="1">
                <a:latin typeface="Times New Roman" panose="02020603050405020304" pitchFamily="18" charset="0"/>
                <a:cs typeface="Times New Roman" panose="02020603050405020304" pitchFamily="18" charset="0"/>
              </a:rPr>
              <a:t>là</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khoảng</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cách</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từ</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điểm</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gốc</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theo</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trục</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hoành</a:t>
            </a:r>
            <a:r>
              <a:rPr lang="en-US" sz="1700" dirty="0">
                <a:latin typeface="Times New Roman" panose="02020603050405020304" pitchFamily="18" charset="0"/>
                <a:cs typeface="Times New Roman" panose="02020603050405020304" pitchFamily="18" charset="0"/>
              </a:rPr>
              <a:t>, y </a:t>
            </a:r>
            <a:r>
              <a:rPr lang="en-US" sz="1700" dirty="0" err="1">
                <a:latin typeface="Times New Roman" panose="02020603050405020304" pitchFamily="18" charset="0"/>
                <a:cs typeface="Times New Roman" panose="02020603050405020304" pitchFamily="18" charset="0"/>
              </a:rPr>
              <a:t>là</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khoảng</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cách</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từ</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điểm</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gốc</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theo</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trục</a:t>
            </a:r>
            <a:r>
              <a:rPr lang="en-US" sz="1700" dirty="0">
                <a:latin typeface="Times New Roman" panose="02020603050405020304" pitchFamily="18" charset="0"/>
                <a:cs typeface="Times New Roman" panose="02020603050405020304" pitchFamily="18" charset="0"/>
              </a:rPr>
              <a:t> tung </a:t>
            </a:r>
            <a:r>
              <a:rPr lang="en-US" sz="1700" dirty="0" err="1">
                <a:latin typeface="Times New Roman" panose="02020603050405020304" pitchFamily="18" charset="0"/>
                <a:cs typeface="Times New Roman" panose="02020603050405020304" pitchFamily="18" charset="0"/>
              </a:rPr>
              <a:t>và</a:t>
            </a:r>
            <a:r>
              <a:rPr lang="en-US" sz="1700" dirty="0">
                <a:latin typeface="Times New Roman" panose="02020603050405020304" pitchFamily="18" charset="0"/>
                <a:cs typeface="Times New Roman" panose="02020603050405020304" pitchFamily="18" charset="0"/>
              </a:rPr>
              <a:t> </a:t>
            </a:r>
            <a:r>
              <a:rPr lang="el-GR" sz="1700" dirty="0">
                <a:latin typeface="Times New Roman" panose="02020603050405020304" pitchFamily="18" charset="0"/>
                <a:cs typeface="Times New Roman" panose="02020603050405020304" pitchFamily="18" charset="0"/>
              </a:rPr>
              <a:t>σ </a:t>
            </a:r>
            <a:r>
              <a:rPr lang="en-US" sz="1700" dirty="0" err="1">
                <a:latin typeface="Times New Roman" panose="02020603050405020304" pitchFamily="18" charset="0"/>
                <a:cs typeface="Times New Roman" panose="02020603050405020304" pitchFamily="18" charset="0"/>
              </a:rPr>
              <a:t>là</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độ</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lệch</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chuẩn</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của</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phân</a:t>
            </a:r>
            <a:r>
              <a:rPr lang="en-US" sz="1700" dirty="0">
                <a:latin typeface="Times New Roman" panose="02020603050405020304" pitchFamily="18" charset="0"/>
                <a:cs typeface="Times New Roman" panose="02020603050405020304" pitchFamily="18" charset="0"/>
              </a:rPr>
              <a:t> </a:t>
            </a:r>
            <a:r>
              <a:rPr lang="en-US" sz="1700" dirty="0" err="1">
                <a:latin typeface="Times New Roman" panose="02020603050405020304" pitchFamily="18" charset="0"/>
                <a:cs typeface="Times New Roman" panose="02020603050405020304" pitchFamily="18" charset="0"/>
              </a:rPr>
              <a:t>bố</a:t>
            </a:r>
            <a:r>
              <a:rPr lang="en-US" sz="1700" dirty="0">
                <a:latin typeface="Times New Roman" panose="02020603050405020304" pitchFamily="18" charset="0"/>
                <a:cs typeface="Times New Roman" panose="02020603050405020304" pitchFamily="18" charset="0"/>
              </a:rPr>
              <a:t> Gaussian.</a:t>
            </a:r>
            <a:endParaRPr lang="en-VN" dirty="0">
              <a:latin typeface="Times New Roman" panose="02020603050405020304" pitchFamily="18" charset="0"/>
              <a:cs typeface="Times New Roman" panose="02020603050405020304" pitchFamily="18" charset="0"/>
            </a:endParaRPr>
          </a:p>
          <a:p>
            <a:pPr>
              <a:buFontTx/>
              <a:buChar char="-"/>
            </a:pPr>
            <a:endParaRPr lang="en-VN" dirty="0">
              <a:latin typeface="Times New Roman" panose="02020603050405020304" pitchFamily="18" charset="0"/>
              <a:cs typeface="Times New Roman" panose="02020603050405020304" pitchFamily="18" charset="0"/>
            </a:endParaRPr>
          </a:p>
          <a:p>
            <a:pPr marL="0" indent="0">
              <a:buNone/>
            </a:pPr>
            <a:endParaRPr lang="en-VN" dirty="0">
              <a:latin typeface="Times New Roman" panose="02020603050405020304" pitchFamily="18" charset="0"/>
              <a:cs typeface="Times New Roman" panose="02020603050405020304" pitchFamily="18" charset="0"/>
            </a:endParaRPr>
          </a:p>
        </p:txBody>
      </p:sp>
      <p:pic>
        <p:nvPicPr>
          <p:cNvPr id="5" name="Picture 4" descr="Diagram&#10;&#10;Description automatically generated">
            <a:extLst>
              <a:ext uri="{FF2B5EF4-FFF2-40B4-BE49-F238E27FC236}">
                <a16:creationId xmlns:a16="http://schemas.microsoft.com/office/drawing/2014/main" id="{EE2A1C9B-2EE7-BF45-B687-270FAD7E39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8700" y="4092618"/>
            <a:ext cx="4406900" cy="1270000"/>
          </a:xfrm>
          <a:prstGeom prst="rect">
            <a:avLst/>
          </a:prstGeom>
        </p:spPr>
      </p:pic>
    </p:spTree>
    <p:extLst>
      <p:ext uri="{BB962C8B-B14F-4D97-AF65-F5344CB8AC3E}">
        <p14:creationId xmlns:p14="http://schemas.microsoft.com/office/powerpoint/2010/main" val="466092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5673E-212F-2445-A371-2D3AEE1F22B9}"/>
              </a:ext>
            </a:extLst>
          </p:cNvPr>
          <p:cNvSpPr>
            <a:spLocks noGrp="1"/>
          </p:cNvSpPr>
          <p:nvPr>
            <p:ph type="title"/>
          </p:nvPr>
        </p:nvSpPr>
        <p:spPr/>
        <p:txBody>
          <a:bodyPr>
            <a:normAutofit/>
          </a:bodyPr>
          <a:lstStyle/>
          <a:p>
            <a:r>
              <a:rPr lang="en-VN" sz="2400" dirty="0">
                <a:latin typeface="Times New Roman" panose="02020603050405020304" pitchFamily="18" charset="0"/>
                <a:cs typeface="Times New Roman" panose="02020603050405020304" pitchFamily="18" charset="0"/>
              </a:rPr>
              <a:t>Bước 1: Noise Reduction với bộ lọc Gauss (Gausian Filter)</a:t>
            </a:r>
          </a:p>
        </p:txBody>
      </p:sp>
      <p:pic>
        <p:nvPicPr>
          <p:cNvPr id="6" name="Content Placeholder 5">
            <a:extLst>
              <a:ext uri="{FF2B5EF4-FFF2-40B4-BE49-F238E27FC236}">
                <a16:creationId xmlns:a16="http://schemas.microsoft.com/office/drawing/2014/main" id="{B51599A7-CE9B-D646-8F31-0B0B702D849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01962" y="2333623"/>
            <a:ext cx="7729550" cy="2853535"/>
          </a:xfrm>
        </p:spPr>
      </p:pic>
      <p:sp>
        <p:nvSpPr>
          <p:cNvPr id="5" name="Content Placeholder 4">
            <a:extLst>
              <a:ext uri="{FF2B5EF4-FFF2-40B4-BE49-F238E27FC236}">
                <a16:creationId xmlns:a16="http://schemas.microsoft.com/office/drawing/2014/main" id="{5ACEF27A-CBEF-784B-B287-FE187CC20050}"/>
              </a:ext>
            </a:extLst>
          </p:cNvPr>
          <p:cNvSpPr>
            <a:spLocks noGrp="1"/>
          </p:cNvSpPr>
          <p:nvPr>
            <p:ph sz="half" idx="1"/>
          </p:nvPr>
        </p:nvSpPr>
        <p:spPr>
          <a:xfrm>
            <a:off x="628650" y="1670842"/>
            <a:ext cx="7665140" cy="1325563"/>
          </a:xfrm>
        </p:spPr>
        <p:txBody>
          <a:bodyPr/>
          <a:lstStyle/>
          <a:p>
            <a:pPr marL="0" indent="0">
              <a:buNone/>
            </a:pPr>
            <a:r>
              <a:rPr lang="en-VN" dirty="0"/>
              <a:t>Ví dụ về convolution với 1 filter kernal</a:t>
            </a:r>
          </a:p>
        </p:txBody>
      </p:sp>
    </p:spTree>
    <p:extLst>
      <p:ext uri="{BB962C8B-B14F-4D97-AF65-F5344CB8AC3E}">
        <p14:creationId xmlns:p14="http://schemas.microsoft.com/office/powerpoint/2010/main" val="1630132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38B8F-0B91-2844-B8B3-FE8BCF8023AE}"/>
              </a:ext>
            </a:extLst>
          </p:cNvPr>
          <p:cNvSpPr>
            <a:spLocks noGrp="1"/>
          </p:cNvSpPr>
          <p:nvPr>
            <p:ph type="title"/>
          </p:nvPr>
        </p:nvSpPr>
        <p:spPr/>
        <p:txBody>
          <a:bodyPr/>
          <a:lstStyle/>
          <a:p>
            <a:r>
              <a:rPr lang="en-VN">
                <a:latin typeface="Times New Roman" panose="02020603050405020304" pitchFamily="18" charset="0"/>
                <a:cs typeface="Times New Roman" panose="02020603050405020304" pitchFamily="18" charset="0"/>
              </a:rPr>
              <a:t> Bước 2: Gradient calculation </a:t>
            </a:r>
          </a:p>
        </p:txBody>
      </p:sp>
      <p:sp>
        <p:nvSpPr>
          <p:cNvPr id="3" name="Content Placeholder 2">
            <a:extLst>
              <a:ext uri="{FF2B5EF4-FFF2-40B4-BE49-F238E27FC236}">
                <a16:creationId xmlns:a16="http://schemas.microsoft.com/office/drawing/2014/main" id="{F3E57AAC-CDDE-F342-B49A-645C8ADF01D7}"/>
              </a:ext>
            </a:extLst>
          </p:cNvPr>
          <p:cNvSpPr>
            <a:spLocks noGrp="1"/>
          </p:cNvSpPr>
          <p:nvPr>
            <p:ph idx="1"/>
          </p:nvPr>
        </p:nvSpPr>
        <p:spPr>
          <a:xfrm>
            <a:off x="488950" y="1346200"/>
            <a:ext cx="8026400" cy="5323541"/>
          </a:xfrm>
        </p:spPr>
        <p:txBody>
          <a:bodyPr>
            <a:normAutofit/>
          </a:bodyPr>
          <a:lstStyle/>
          <a:p>
            <a:pPr>
              <a:buFontTx/>
              <a:buChar char="-"/>
            </a:pPr>
            <a:r>
              <a:rPr lang="vi-VN" dirty="0">
                <a:latin typeface="Times New Roman" panose="02020603050405020304" pitchFamily="18" charset="0"/>
                <a:cs typeface="Times New Roman" panose="02020603050405020304" pitchFamily="18" charset="0"/>
              </a:rPr>
              <a:t>Vì đường biên trong ảnh là nơi phân cách giữa các đối tượng khác nhau, nên tại đó gradien của nó sẽ có biến đổi mạnh mẽ nhất. Để tính toán gradient trong ảnh, ta có thể sử dụng bộ lọc Sobel, hoặc trực tiếp nhân chập ma trận ảnh với các filter theo hướng x và y:</a:t>
            </a:r>
          </a:p>
          <a:p>
            <a:pPr>
              <a:buFontTx/>
              <a:buChar char="-"/>
            </a:pPr>
            <a:endParaRPr lang="vi-VN" dirty="0">
              <a:latin typeface="Times New Roman" panose="02020603050405020304" pitchFamily="18" charset="0"/>
              <a:cs typeface="Times New Roman" panose="02020603050405020304" pitchFamily="18" charset="0"/>
            </a:endParaRPr>
          </a:p>
          <a:p>
            <a:pPr marL="0" indent="0">
              <a:buNone/>
            </a:pPr>
            <a:endParaRPr lang="vi-VN" dirty="0">
              <a:latin typeface="Times New Roman" panose="02020603050405020304" pitchFamily="18" charset="0"/>
              <a:cs typeface="Times New Roman" panose="02020603050405020304" pitchFamily="18" charset="0"/>
            </a:endParaRPr>
          </a:p>
          <a:p>
            <a:pPr marL="0" indent="0">
              <a:buNone/>
            </a:pPr>
            <a:endParaRPr lang="vi-VN" dirty="0">
              <a:latin typeface="Times New Roman" panose="02020603050405020304" pitchFamily="18" charset="0"/>
              <a:cs typeface="Times New Roman" panose="02020603050405020304" pitchFamily="18" charset="0"/>
            </a:endParaRPr>
          </a:p>
          <a:p>
            <a:pPr>
              <a:buFontTx/>
              <a:buChar char="-"/>
            </a:pPr>
            <a:r>
              <a:rPr lang="vi-VN" dirty="0">
                <a:latin typeface="Times New Roman" panose="02020603050405020304" pitchFamily="18" charset="0"/>
                <a:cs typeface="Times New Roman" panose="02020603050405020304" pitchFamily="18" charset="0"/>
              </a:rPr>
              <a:t>Sau đó tính độ lớn gradient trong ảnh:</a:t>
            </a:r>
          </a:p>
          <a:p>
            <a:pPr>
              <a:buFontTx/>
              <a:buChar char="-"/>
            </a:pPr>
            <a:endParaRPr lang="vi-VN" dirty="0">
              <a:latin typeface="Times New Roman" panose="02020603050405020304" pitchFamily="18" charset="0"/>
              <a:cs typeface="Times New Roman" panose="02020603050405020304" pitchFamily="18" charset="0"/>
            </a:endParaRPr>
          </a:p>
          <a:p>
            <a:pPr>
              <a:buFontTx/>
              <a:buChar char="-"/>
            </a:pPr>
            <a:endParaRPr lang="vi-VN" dirty="0">
              <a:latin typeface="Times New Roman" panose="02020603050405020304" pitchFamily="18" charset="0"/>
              <a:cs typeface="Times New Roman" panose="02020603050405020304" pitchFamily="18" charset="0"/>
            </a:endParaRPr>
          </a:p>
          <a:p>
            <a:pPr marL="0" indent="0">
              <a:buNone/>
            </a:pPr>
            <a:r>
              <a:rPr lang="vi-VN" dirty="0">
                <a:latin typeface="Times New Roman" panose="02020603050405020304" pitchFamily="18" charset="0"/>
                <a:cs typeface="Times New Roman" panose="02020603050405020304" pitchFamily="18" charset="0"/>
              </a:rPr>
              <a:t>Trong đó, G</a:t>
            </a:r>
            <a:r>
              <a:rPr lang="vi-VN" baseline="-25000" dirty="0">
                <a:latin typeface="Times New Roman" panose="02020603050405020304" pitchFamily="18" charset="0"/>
                <a:cs typeface="Times New Roman" panose="02020603050405020304" pitchFamily="18" charset="0"/>
              </a:rPr>
              <a:t>x</a:t>
            </a:r>
            <a:r>
              <a:rPr lang="vi-VN" dirty="0">
                <a:latin typeface="Times New Roman" panose="02020603050405020304" pitchFamily="18" charset="0"/>
                <a:cs typeface="Times New Roman" panose="02020603050405020304" pitchFamily="18" charset="0"/>
              </a:rPr>
              <a:t> và G</a:t>
            </a:r>
            <a:r>
              <a:rPr lang="vi-VN" baseline="-25000" dirty="0">
                <a:latin typeface="Times New Roman" panose="02020603050405020304" pitchFamily="18" charset="0"/>
                <a:cs typeface="Times New Roman" panose="02020603050405020304" pitchFamily="18" charset="0"/>
              </a:rPr>
              <a:t>y</a:t>
            </a:r>
            <a:r>
              <a:rPr lang="vi-VN" dirty="0">
                <a:latin typeface="Times New Roman" panose="02020603050405020304" pitchFamily="18" charset="0"/>
                <a:cs typeface="Times New Roman" panose="02020603050405020304" pitchFamily="18" charset="0"/>
              </a:rPr>
              <a:t> chính là đạo hàm theo hướng x, y của ảnh ta đang xét. </a:t>
            </a:r>
          </a:p>
          <a:p>
            <a:pPr marL="0" indent="0">
              <a:buNone/>
            </a:pPr>
            <a:r>
              <a:rPr lang="vi-VN" dirty="0">
                <a:latin typeface="Times New Roman" panose="02020603050405020304" pitchFamily="18" charset="0"/>
                <a:cs typeface="Times New Roman" panose="02020603050405020304" pitchFamily="18" charset="0"/>
              </a:rPr>
              <a:t>Góc </a:t>
            </a:r>
            <a:r>
              <a:rPr lang="el-GR" dirty="0">
                <a:latin typeface="Times New Roman" panose="02020603050405020304" pitchFamily="18" charset="0"/>
                <a:cs typeface="Times New Roman" panose="02020603050405020304" pitchFamily="18" charset="0"/>
              </a:rPr>
              <a:t>θ </a:t>
            </a:r>
            <a:r>
              <a:rPr lang="vi-VN" dirty="0">
                <a:latin typeface="Times New Roman" panose="02020603050405020304" pitchFamily="18" charset="0"/>
                <a:cs typeface="Times New Roman" panose="02020603050405020304" pitchFamily="18" charset="0"/>
              </a:rPr>
              <a:t>sẽ được làm tròn theo các hướng thẳng đứng, nằm ngang và theo hướng chéo. nghĩa là nó sẽ được làm tròn để nhận các giá trị trong 0, 45, 90 và 135 độ phục vụ cho các bước tiếp theo.</a:t>
            </a:r>
          </a:p>
          <a:p>
            <a:pPr>
              <a:buFontTx/>
              <a:buChar char="-"/>
            </a:pPr>
            <a:endParaRPr lang="en-VN" dirty="0">
              <a:latin typeface="Times New Roman" panose="02020603050405020304" pitchFamily="18" charset="0"/>
              <a:cs typeface="Times New Roman" panose="02020603050405020304" pitchFamily="18" charset="0"/>
            </a:endParaRPr>
          </a:p>
        </p:txBody>
      </p:sp>
      <p:pic>
        <p:nvPicPr>
          <p:cNvPr id="4100" name="Picture 4">
            <a:extLst>
              <a:ext uri="{FF2B5EF4-FFF2-40B4-BE49-F238E27FC236}">
                <a16:creationId xmlns:a16="http://schemas.microsoft.com/office/drawing/2014/main" id="{C2486953-C025-9D43-B228-EBCAFEDE7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0650" y="2742096"/>
            <a:ext cx="3822700" cy="7366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46C867E0-B052-2F4D-B86B-0B239CBD11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8150" y="4330147"/>
            <a:ext cx="3187700" cy="533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578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38B8F-0B91-2844-B8B3-FE8BCF8023AE}"/>
              </a:ext>
            </a:extLst>
          </p:cNvPr>
          <p:cNvSpPr>
            <a:spLocks noGrp="1"/>
          </p:cNvSpPr>
          <p:nvPr>
            <p:ph type="title"/>
          </p:nvPr>
        </p:nvSpPr>
        <p:spPr/>
        <p:txBody>
          <a:bodyPr/>
          <a:lstStyle/>
          <a:p>
            <a:r>
              <a:rPr lang="en-VN">
                <a:latin typeface="Times New Roman" panose="02020603050405020304" pitchFamily="18" charset="0"/>
                <a:cs typeface="Times New Roman" panose="02020603050405020304" pitchFamily="18" charset="0"/>
              </a:rPr>
              <a:t> Bước 2: Gradient calculation </a:t>
            </a:r>
          </a:p>
        </p:txBody>
      </p:sp>
      <p:sp>
        <p:nvSpPr>
          <p:cNvPr id="3" name="Content Placeholder 2">
            <a:extLst>
              <a:ext uri="{FF2B5EF4-FFF2-40B4-BE49-F238E27FC236}">
                <a16:creationId xmlns:a16="http://schemas.microsoft.com/office/drawing/2014/main" id="{F3E57AAC-CDDE-F342-B49A-645C8ADF01D7}"/>
              </a:ext>
            </a:extLst>
          </p:cNvPr>
          <p:cNvSpPr>
            <a:spLocks noGrp="1"/>
          </p:cNvSpPr>
          <p:nvPr>
            <p:ph idx="1"/>
          </p:nvPr>
        </p:nvSpPr>
        <p:spPr/>
        <p:txBody>
          <a:bodyPr/>
          <a:lstStyle/>
          <a:p>
            <a:pPr>
              <a:buFontTx/>
              <a:buChar char="-"/>
            </a:pPr>
            <a:r>
              <a:rPr lang="en-US">
                <a:latin typeface="Times New Roman" panose="02020603050405020304" pitchFamily="18" charset="0"/>
                <a:cs typeface="Times New Roman" panose="02020603050405020304" pitchFamily="18" charset="0"/>
              </a:rPr>
              <a:t>Ví dụ:</a:t>
            </a:r>
          </a:p>
          <a:p>
            <a:pPr>
              <a:buFontTx/>
              <a:buChar char="-"/>
            </a:pPr>
            <a:endParaRPr lang="en-US">
              <a:latin typeface="Times New Roman" panose="02020603050405020304" pitchFamily="18" charset="0"/>
              <a:cs typeface="Times New Roman" panose="02020603050405020304" pitchFamily="18" charset="0"/>
            </a:endParaRPr>
          </a:p>
          <a:p>
            <a:pPr>
              <a:buFontTx/>
              <a:buChar char="-"/>
            </a:pPr>
            <a:endParaRPr lang="vi-VN">
              <a:latin typeface="Times New Roman" panose="02020603050405020304" pitchFamily="18" charset="0"/>
              <a:cs typeface="Times New Roman" panose="02020603050405020304" pitchFamily="18" charset="0"/>
            </a:endParaRPr>
          </a:p>
          <a:p>
            <a:pPr>
              <a:buFontTx/>
              <a:buChar char="-"/>
            </a:pPr>
            <a:endParaRPr lang="en-VN">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561B84C-3B9C-A845-BBD0-618A3976C7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29114"/>
            <a:ext cx="9144000" cy="1799886"/>
          </a:xfrm>
          <a:prstGeom prst="rect">
            <a:avLst/>
          </a:prstGeom>
        </p:spPr>
      </p:pic>
      <p:pic>
        <p:nvPicPr>
          <p:cNvPr id="9" name="Picture 8">
            <a:extLst>
              <a:ext uri="{FF2B5EF4-FFF2-40B4-BE49-F238E27FC236}">
                <a16:creationId xmlns:a16="http://schemas.microsoft.com/office/drawing/2014/main" id="{E65C82DF-1B3C-D741-B504-FAABA14492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9257" y="3834129"/>
            <a:ext cx="2316093" cy="2009141"/>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9501C6CD-D8E1-294C-8E57-8BCE9784347E}"/>
                  </a:ext>
                </a:extLst>
              </p:cNvPr>
              <p:cNvSpPr txBox="1"/>
              <p:nvPr/>
            </p:nvSpPr>
            <p:spPr>
              <a:xfrm>
                <a:off x="628650" y="3955774"/>
                <a:ext cx="4191178" cy="1384995"/>
              </a:xfrm>
              <a:prstGeom prst="rect">
                <a:avLst/>
              </a:prstGeom>
              <a:noFill/>
            </p:spPr>
            <p:txBody>
              <a:bodyPr wrap="square" rtlCol="0">
                <a:spAutoFit/>
              </a:bodyPr>
              <a:lstStyle/>
              <a:p>
                <a:r>
                  <a:rPr lang="en-VN" sz="2100">
                    <a:latin typeface="Times New Roman" panose="02020603050405020304" pitchFamily="18" charset="0"/>
                    <a:cs typeface="Times New Roman" panose="02020603050405020304" pitchFamily="18" charset="0"/>
                  </a:rPr>
                  <a:t>Gx = </a:t>
                </a:r>
                <a:r>
                  <a:rPr lang="en-VN" sz="2100">
                    <a:solidFill>
                      <a:srgbClr val="FF0000"/>
                    </a:solidFill>
                    <a:latin typeface="Times New Roman" panose="02020603050405020304" pitchFamily="18" charset="0"/>
                    <a:cs typeface="Times New Roman" panose="02020603050405020304" pitchFamily="18" charset="0"/>
                  </a:rPr>
                  <a:t>6</a:t>
                </a:r>
                <a:r>
                  <a:rPr lang="en-VN" sz="2100">
                    <a:latin typeface="Times New Roman" panose="02020603050405020304" pitchFamily="18" charset="0"/>
                    <a:cs typeface="Times New Roman" panose="02020603050405020304" pitchFamily="18" charset="0"/>
                  </a:rPr>
                  <a:t>, Gy = </a:t>
                </a:r>
                <a:r>
                  <a:rPr lang="en-VN" sz="2100">
                    <a:solidFill>
                      <a:srgbClr val="FF0000"/>
                    </a:solidFill>
                    <a:latin typeface="Times New Roman" panose="02020603050405020304" pitchFamily="18" charset="0"/>
                    <a:cs typeface="Times New Roman" panose="02020603050405020304" pitchFamily="18" charset="0"/>
                  </a:rPr>
                  <a:t>-6</a:t>
                </a:r>
              </a:p>
              <a:p>
                <a:r>
                  <a:rPr lang="en-VN" sz="2100">
                    <a:latin typeface="Times New Roman" panose="02020603050405020304" pitchFamily="18" charset="0"/>
                    <a:cs typeface="Times New Roman" panose="02020603050405020304" pitchFamily="18" charset="0"/>
                  </a:rPr>
                  <a:t>G = sqrt(36+36) = </a:t>
                </a:r>
                <a:r>
                  <a:rPr lang="en-VN" sz="2100">
                    <a:solidFill>
                      <a:srgbClr val="0070C0"/>
                    </a:solidFill>
                    <a:latin typeface="Times New Roman" panose="02020603050405020304" pitchFamily="18" charset="0"/>
                    <a:cs typeface="Times New Roman" panose="02020603050405020304" pitchFamily="18" charset="0"/>
                  </a:rPr>
                  <a:t>8.48…</a:t>
                </a:r>
              </a:p>
              <a:p>
                <a14:m>
                  <m:oMath xmlns:m="http://schemas.openxmlformats.org/officeDocument/2006/math">
                    <m:r>
                      <a:rPr lang="en-VN" sz="2100" i="1">
                        <a:latin typeface="Cambria Math" panose="02040503050406030204" pitchFamily="18" charset="0"/>
                        <a:ea typeface="Cambria Math" panose="02040503050406030204" pitchFamily="18" charset="0"/>
                      </a:rPr>
                      <m:t>𝜃</m:t>
                    </m:r>
                    <m:r>
                      <a:rPr lang="en-US" sz="2100" b="0" i="1">
                        <a:latin typeface="Cambria Math" panose="02040503050406030204" pitchFamily="18" charset="0"/>
                        <a:ea typeface="Cambria Math" panose="02040503050406030204" pitchFamily="18" charset="0"/>
                      </a:rPr>
                      <m:t>=</m:t>
                    </m:r>
                    <m:r>
                      <m:rPr>
                        <m:sty m:val="p"/>
                      </m:rPr>
                      <a:rPr lang="en-US" sz="2100" b="0" i="1">
                        <a:latin typeface="Cambria Math" panose="02040503050406030204" pitchFamily="18" charset="0"/>
                        <a:ea typeface="Cambria Math" panose="02040503050406030204" pitchFamily="18" charset="0"/>
                      </a:rPr>
                      <m:t>ar</m:t>
                    </m:r>
                  </m:oMath>
                </a14:m>
                <a:r>
                  <a:rPr lang="en-VN" sz="2100">
                    <a:latin typeface="Times New Roman" panose="02020603050405020304" pitchFamily="18" charset="0"/>
                    <a:cs typeface="Times New Roman" panose="02020603050405020304" pitchFamily="18" charset="0"/>
                  </a:rPr>
                  <a:t>ctan(-6/6) = </a:t>
                </a:r>
                <a:r>
                  <a:rPr lang="en-VN" sz="2100">
                    <a:solidFill>
                      <a:srgbClr val="00B050"/>
                    </a:solidFill>
                    <a:latin typeface="Times New Roman" panose="02020603050405020304" pitchFamily="18" charset="0"/>
                    <a:cs typeface="Times New Roman" panose="02020603050405020304" pitchFamily="18" charset="0"/>
                  </a:rPr>
                  <a:t>135</a:t>
                </a:r>
                <a14:m>
                  <m:oMath xmlns:m="http://schemas.openxmlformats.org/officeDocument/2006/math">
                    <m:r>
                      <a:rPr lang="en-VN" sz="2100" i="1">
                        <a:solidFill>
                          <a:srgbClr val="00B050"/>
                        </a:solidFill>
                        <a:latin typeface="Cambria Math" panose="02040503050406030204" pitchFamily="18" charset="0"/>
                        <a:ea typeface="Cambria Math" panose="02040503050406030204" pitchFamily="18" charset="0"/>
                      </a:rPr>
                      <m:t>°</m:t>
                    </m:r>
                  </m:oMath>
                </a14:m>
                <a:endParaRPr lang="en-VN" sz="2100">
                  <a:solidFill>
                    <a:srgbClr val="00B050"/>
                  </a:solidFill>
                  <a:latin typeface="Times New Roman" panose="02020603050405020304" pitchFamily="18" charset="0"/>
                  <a:cs typeface="Times New Roman" panose="02020603050405020304" pitchFamily="18" charset="0"/>
                </a:endParaRPr>
              </a:p>
              <a:p>
                <a:endParaRPr lang="en-VN" sz="2100">
                  <a:latin typeface="Times New Roman" panose="02020603050405020304" pitchFamily="18" charset="0"/>
                  <a:cs typeface="Times New Roman" panose="02020603050405020304" pitchFamily="18" charset="0"/>
                </a:endParaRPr>
              </a:p>
            </p:txBody>
          </p:sp>
        </mc:Choice>
        <mc:Fallback xmlns="">
          <p:sp>
            <p:nvSpPr>
              <p:cNvPr id="10" name="TextBox 9">
                <a:extLst>
                  <a:ext uri="{FF2B5EF4-FFF2-40B4-BE49-F238E27FC236}">
                    <a16:creationId xmlns:a16="http://schemas.microsoft.com/office/drawing/2014/main" id="{9501C6CD-D8E1-294C-8E57-8BCE9784347E}"/>
                  </a:ext>
                </a:extLst>
              </p:cNvPr>
              <p:cNvSpPr txBox="1">
                <a:spLocks noRot="1" noChangeAspect="1" noMove="1" noResize="1" noEditPoints="1" noAdjustHandles="1" noChangeArrowheads="1" noChangeShapeType="1" noTextEdit="1"/>
              </p:cNvSpPr>
              <p:nvPr/>
            </p:nvSpPr>
            <p:spPr>
              <a:xfrm>
                <a:off x="628650" y="3955774"/>
                <a:ext cx="4191178" cy="1384995"/>
              </a:xfrm>
              <a:prstGeom prst="rect">
                <a:avLst/>
              </a:prstGeom>
              <a:blipFill>
                <a:blip r:embed="rId4"/>
                <a:stretch>
                  <a:fillRect l="-1511" t="-2727"/>
                </a:stretch>
              </a:blipFill>
            </p:spPr>
            <p:txBody>
              <a:bodyPr/>
              <a:lstStyle/>
              <a:p>
                <a:r>
                  <a:rPr lang="en-VN">
                    <a:noFill/>
                  </a:rPr>
                  <a:t> </a:t>
                </a:r>
              </a:p>
            </p:txBody>
          </p:sp>
        </mc:Fallback>
      </mc:AlternateContent>
    </p:spTree>
    <p:extLst>
      <p:ext uri="{BB962C8B-B14F-4D97-AF65-F5344CB8AC3E}">
        <p14:creationId xmlns:p14="http://schemas.microsoft.com/office/powerpoint/2010/main" val="3971766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VP-Powerpoint template" id="{245B7F8F-78A9-C445-BA1B-D33D9F4F209C}" vid="{E3B9352E-4B35-8C48-B0EE-F794DA82CAD7}"/>
    </a:ext>
  </a:extLst>
</a:theme>
</file>

<file path=docProps/app.xml><?xml version="1.0" encoding="utf-8"?>
<Properties xmlns="http://schemas.openxmlformats.org/officeDocument/2006/extended-properties" xmlns:vt="http://schemas.openxmlformats.org/officeDocument/2006/docPropsVTypes">
  <Template>Office Theme</Template>
  <TotalTime>178</TotalTime>
  <Words>1002</Words>
  <Application>Microsoft Macintosh PowerPoint</Application>
  <PresentationFormat>On-screen Show (4:3)</PresentationFormat>
  <Paragraphs>94</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Cambria Math</vt:lpstr>
      <vt:lpstr>Times New Roman</vt:lpstr>
      <vt:lpstr>Office Theme</vt:lpstr>
      <vt:lpstr>Báo cáo project cuối kỳ I  Multimedia  Đề tài: Xử lý nhận diện biên ảnh với giải thuật Canny Edge Detection</vt:lpstr>
      <vt:lpstr>Canny Edge Detection </vt:lpstr>
      <vt:lpstr>Canny Edge Detection</vt:lpstr>
      <vt:lpstr>Canny Edge Detection</vt:lpstr>
      <vt:lpstr>Chuyển đổi RGB sang Thang độ xám</vt:lpstr>
      <vt:lpstr>Bước 1: Noise Reduction với bộ lọc Gauss (Gausian Filter)</vt:lpstr>
      <vt:lpstr>Bước 1: Noise Reduction với bộ lọc Gauss (Gausian Filter)</vt:lpstr>
      <vt:lpstr> Bước 2: Gradient calculation </vt:lpstr>
      <vt:lpstr> Bước 2: Gradient calculation </vt:lpstr>
      <vt:lpstr>Bước 3: Non-maximum suppression</vt:lpstr>
      <vt:lpstr>Bước 3: Non-maximum suppression</vt:lpstr>
      <vt:lpstr>Bước 4: Double threshold</vt:lpstr>
      <vt:lpstr>Bước 5: Edge Tracking by Hysteresis </vt:lpstr>
      <vt:lpstr>Sản phẩm áp dụng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project cuối kỳ I  Multimedia</dc:title>
  <dc:creator>Hoang Tran</dc:creator>
  <cp:lastModifiedBy>Tung Lam Nguyen Ba</cp:lastModifiedBy>
  <cp:revision>20</cp:revision>
  <dcterms:created xsi:type="dcterms:W3CDTF">2021-01-26T14:02:24Z</dcterms:created>
  <dcterms:modified xsi:type="dcterms:W3CDTF">2021-01-27T01:30:23Z</dcterms:modified>
</cp:coreProperties>
</file>

<file path=docProps/thumbnail.jpeg>
</file>